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326" r:id="rId2"/>
    <p:sldId id="327" r:id="rId3"/>
    <p:sldId id="315" r:id="rId4"/>
    <p:sldId id="328" r:id="rId5"/>
    <p:sldId id="331" r:id="rId6"/>
    <p:sldId id="332" r:id="rId7"/>
    <p:sldId id="333" r:id="rId8"/>
    <p:sldId id="335" r:id="rId9"/>
    <p:sldId id="336" r:id="rId10"/>
    <p:sldId id="337" r:id="rId11"/>
    <p:sldId id="338" r:id="rId12"/>
    <p:sldId id="339" r:id="rId13"/>
    <p:sldId id="340" r:id="rId14"/>
    <p:sldId id="341" r:id="rId15"/>
    <p:sldId id="342" r:id="rId16"/>
    <p:sldId id="343" r:id="rId17"/>
    <p:sldId id="344" r:id="rId18"/>
    <p:sldId id="345" r:id="rId19"/>
    <p:sldId id="346" r:id="rId20"/>
    <p:sldId id="347" r:id="rId21"/>
    <p:sldId id="348" r:id="rId22"/>
    <p:sldId id="349" r:id="rId23"/>
    <p:sldId id="350" r:id="rId24"/>
  </p:sldIdLst>
  <p:sldSz cx="8089900" cy="58547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471" autoAdjust="0"/>
    <p:restoredTop sz="94660"/>
  </p:normalViewPr>
  <p:slideViewPr>
    <p:cSldViewPr>
      <p:cViewPr>
        <p:scale>
          <a:sx n="104" d="100"/>
          <a:sy n="104" d="100"/>
        </p:scale>
        <p:origin x="-1108" y="-208"/>
      </p:cViewPr>
      <p:guideLst>
        <p:guide orient="horz" pos="1844"/>
        <p:guide pos="25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9C679-8BBB-466F-9E66-938A61040EAD}" type="datetimeFigureOut">
              <a:rPr lang="ru-RU" smtClean="0"/>
              <a:pPr/>
              <a:t>05.06.2024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09650" y="801688"/>
            <a:ext cx="5540375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6E941A-C68D-40C0-888F-7543C55EC1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287463" y="1336675"/>
            <a:ext cx="4981575" cy="3605213"/>
          </a:xfrm>
          <a:prstGeom prst="rect">
            <a:avLst/>
          </a:prstGeom>
          <a:ln w="0">
            <a:noFill/>
          </a:ln>
        </p:spPr>
      </p:sp>
      <p:sp>
        <p:nvSpPr>
          <p:cNvPr id="371" name="PlaceHolder 2"/>
          <p:cNvSpPr>
            <a:spLocks noGrp="1"/>
          </p:cNvSpPr>
          <p:nvPr>
            <p:ph type="body"/>
          </p:nvPr>
        </p:nvSpPr>
        <p:spPr>
          <a:xfrm>
            <a:off x="755639" y="5145121"/>
            <a:ext cx="6045120" cy="420695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ru-RU" sz="2000" spc="-1" dirty="0">
              <a:latin typeface="Arial"/>
            </a:endParaRPr>
          </a:p>
        </p:txBody>
      </p:sp>
      <p:sp>
        <p:nvSpPr>
          <p:cNvPr id="372" name="CustomShape 3"/>
          <p:cNvSpPr/>
          <p:nvPr/>
        </p:nvSpPr>
        <p:spPr>
          <a:xfrm>
            <a:off x="4281481" y="10155240"/>
            <a:ext cx="3273480" cy="533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A532152C-72A1-484F-807C-BBFDD0C32FB0}" type="slidenum">
              <a:rPr lang="ru-RU" spc="-1">
                <a:solidFill>
                  <a:srgbClr val="000000"/>
                </a:solidFill>
                <a:latin typeface="Times New Roman"/>
              </a:rPr>
              <a:pPr algn="r">
                <a:lnSpc>
                  <a:spcPct val="100000"/>
                </a:lnSpc>
              </a:pPr>
              <a:t>1</a:t>
            </a:fld>
            <a:endParaRPr lang="ru-RU" spc="-1" dirty="0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04280" y="96840"/>
            <a:ext cx="72802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04280" y="1369800"/>
            <a:ext cx="7280280" cy="1619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04280" y="3143160"/>
            <a:ext cx="7280280" cy="1619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04280" y="96840"/>
            <a:ext cx="72802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04280" y="1369800"/>
            <a:ext cx="3552480" cy="1619280"/>
          </a:xfrm>
          <a:prstGeom prst="rect">
            <a:avLst/>
          </a:prstGeom>
        </p:spPr>
        <p:txBody>
          <a:bodyPr lIns="0" tIns="0" rIns="0" bIns="0">
            <a:normAutofit fontScale="8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134600" y="1369800"/>
            <a:ext cx="3552480" cy="1619280"/>
          </a:xfrm>
          <a:prstGeom prst="rect">
            <a:avLst/>
          </a:prstGeom>
        </p:spPr>
        <p:txBody>
          <a:bodyPr lIns="0" tIns="0" rIns="0" bIns="0">
            <a:normAutofit fontScale="8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04280" y="3143160"/>
            <a:ext cx="3552480" cy="1619280"/>
          </a:xfrm>
          <a:prstGeom prst="rect">
            <a:avLst/>
          </a:prstGeom>
        </p:spPr>
        <p:txBody>
          <a:bodyPr lIns="0" tIns="0" rIns="0" bIns="0">
            <a:normAutofit fontScale="8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134600" y="3143160"/>
            <a:ext cx="3552480" cy="1619280"/>
          </a:xfrm>
          <a:prstGeom prst="rect">
            <a:avLst/>
          </a:prstGeom>
        </p:spPr>
        <p:txBody>
          <a:bodyPr lIns="0" tIns="0" rIns="0" bIns="0">
            <a:normAutofit fontScale="83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04280" y="96840"/>
            <a:ext cx="72802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04280" y="1369800"/>
            <a:ext cx="2343960" cy="1619280"/>
          </a:xfrm>
          <a:prstGeom prst="rect">
            <a:avLst/>
          </a:prstGeom>
        </p:spPr>
        <p:txBody>
          <a:bodyPr lIns="0" tIns="0" rIns="0" bIns="0">
            <a:normAutofit fontScale="60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2865960" y="1369800"/>
            <a:ext cx="2343960" cy="1619280"/>
          </a:xfrm>
          <a:prstGeom prst="rect">
            <a:avLst/>
          </a:prstGeom>
        </p:spPr>
        <p:txBody>
          <a:bodyPr lIns="0" tIns="0" rIns="0" bIns="0">
            <a:normAutofit fontScale="60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5327280" y="1369800"/>
            <a:ext cx="2343960" cy="1619280"/>
          </a:xfrm>
          <a:prstGeom prst="rect">
            <a:avLst/>
          </a:prstGeom>
        </p:spPr>
        <p:txBody>
          <a:bodyPr lIns="0" tIns="0" rIns="0" bIns="0">
            <a:normAutofit fontScale="60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04280" y="3143160"/>
            <a:ext cx="2343960" cy="1619280"/>
          </a:xfrm>
          <a:prstGeom prst="rect">
            <a:avLst/>
          </a:prstGeom>
        </p:spPr>
        <p:txBody>
          <a:bodyPr lIns="0" tIns="0" rIns="0" bIns="0">
            <a:normAutofit fontScale="60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2865960" y="3143160"/>
            <a:ext cx="2343960" cy="1619280"/>
          </a:xfrm>
          <a:prstGeom prst="rect">
            <a:avLst/>
          </a:prstGeom>
        </p:spPr>
        <p:txBody>
          <a:bodyPr lIns="0" tIns="0" rIns="0" bIns="0">
            <a:normAutofit fontScale="60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5327280" y="3143160"/>
            <a:ext cx="2343960" cy="1619280"/>
          </a:xfrm>
          <a:prstGeom prst="rect">
            <a:avLst/>
          </a:prstGeom>
        </p:spPr>
        <p:txBody>
          <a:bodyPr lIns="0" tIns="0" rIns="0" bIns="0">
            <a:normAutofit fontScale="60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04280" y="96840"/>
            <a:ext cx="72802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04280" y="1369800"/>
            <a:ext cx="7280280" cy="339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04280" y="96840"/>
            <a:ext cx="72802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04280" y="1369800"/>
            <a:ext cx="7280280" cy="339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04280" y="96840"/>
            <a:ext cx="72802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04280" y="1369800"/>
            <a:ext cx="3552480" cy="339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134600" y="1369800"/>
            <a:ext cx="3552480" cy="339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04280" y="96840"/>
            <a:ext cx="72802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04280" y="233280"/>
            <a:ext cx="7280280" cy="4530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04280" y="96840"/>
            <a:ext cx="72802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04280" y="1369800"/>
            <a:ext cx="3552480" cy="1619280"/>
          </a:xfrm>
          <a:prstGeom prst="rect">
            <a:avLst/>
          </a:prstGeom>
        </p:spPr>
        <p:txBody>
          <a:bodyPr lIns="0" tIns="0" rIns="0" bIns="0">
            <a:normAutofit fontScale="8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134600" y="1369800"/>
            <a:ext cx="3552480" cy="339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04280" y="3143160"/>
            <a:ext cx="3552480" cy="1619280"/>
          </a:xfrm>
          <a:prstGeom prst="rect">
            <a:avLst/>
          </a:prstGeom>
        </p:spPr>
        <p:txBody>
          <a:bodyPr lIns="0" tIns="0" rIns="0" bIns="0">
            <a:normAutofit fontScale="83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04280" y="96840"/>
            <a:ext cx="72802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04280" y="1369800"/>
            <a:ext cx="3552480" cy="339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134600" y="1369800"/>
            <a:ext cx="3552480" cy="1619280"/>
          </a:xfrm>
          <a:prstGeom prst="rect">
            <a:avLst/>
          </a:prstGeom>
        </p:spPr>
        <p:txBody>
          <a:bodyPr lIns="0" tIns="0" rIns="0" bIns="0">
            <a:normAutofit fontScale="8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134600" y="3143160"/>
            <a:ext cx="3552480" cy="1619280"/>
          </a:xfrm>
          <a:prstGeom prst="rect">
            <a:avLst/>
          </a:prstGeom>
        </p:spPr>
        <p:txBody>
          <a:bodyPr lIns="0" tIns="0" rIns="0" bIns="0">
            <a:normAutofit fontScale="83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04280" y="96840"/>
            <a:ext cx="72802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04280" y="1369800"/>
            <a:ext cx="3552480" cy="1619280"/>
          </a:xfrm>
          <a:prstGeom prst="rect">
            <a:avLst/>
          </a:prstGeom>
        </p:spPr>
        <p:txBody>
          <a:bodyPr lIns="0" tIns="0" rIns="0" bIns="0">
            <a:normAutofit fontScale="8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134600" y="1369800"/>
            <a:ext cx="3552480" cy="1619280"/>
          </a:xfrm>
          <a:prstGeom prst="rect">
            <a:avLst/>
          </a:prstGeom>
        </p:spPr>
        <p:txBody>
          <a:bodyPr lIns="0" tIns="0" rIns="0" bIns="0">
            <a:normAutofit fontScale="8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04280" y="3143160"/>
            <a:ext cx="7280280" cy="1619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04280" y="233280"/>
            <a:ext cx="7280280" cy="977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04280" y="1369800"/>
            <a:ext cx="7280280" cy="339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1"/>
          <p:cNvGrpSpPr/>
          <p:nvPr/>
        </p:nvGrpSpPr>
        <p:grpSpPr>
          <a:xfrm>
            <a:off x="0" y="0"/>
            <a:ext cx="8089900" cy="5854700"/>
            <a:chOff x="0" y="0"/>
            <a:chExt cx="9906000" cy="6858000"/>
          </a:xfrm>
        </p:grpSpPr>
        <p:pic>
          <p:nvPicPr>
            <p:cNvPr id="16" name="Picture 8"/>
            <p:cNvPicPr/>
            <p:nvPr/>
          </p:nvPicPr>
          <p:blipFill>
            <a:blip r:embed="rId3" cstate="print"/>
            <a:srcRect l="46531" r="120"/>
            <a:stretch/>
          </p:blipFill>
          <p:spPr>
            <a:xfrm>
              <a:off x="2144688" y="2057"/>
              <a:ext cx="4016896" cy="6855943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5" name="Picture 8"/>
            <p:cNvPicPr/>
            <p:nvPr/>
          </p:nvPicPr>
          <p:blipFill>
            <a:blip r:embed="rId3" cstate="print"/>
            <a:srcRect l="46531" r="120"/>
            <a:stretch/>
          </p:blipFill>
          <p:spPr>
            <a:xfrm>
              <a:off x="5889104" y="2057"/>
              <a:ext cx="4016896" cy="6855943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7" name="Picture 8"/>
            <p:cNvPicPr/>
            <p:nvPr/>
          </p:nvPicPr>
          <p:blipFill>
            <a:blip r:embed="rId3" cstate="print"/>
            <a:srcRect l="66820" r="120"/>
            <a:stretch/>
          </p:blipFill>
          <p:spPr>
            <a:xfrm>
              <a:off x="0" y="0"/>
              <a:ext cx="2489176" cy="6855943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94" name="Рукописный ввод 30"/>
          <p:cNvPicPr/>
          <p:nvPr/>
        </p:nvPicPr>
        <p:blipFill>
          <a:blip r:embed="rId4" cstate="print"/>
          <a:stretch/>
        </p:blipFill>
        <p:spPr>
          <a:xfrm>
            <a:off x="2454952" y="1417685"/>
            <a:ext cx="8702" cy="11195"/>
          </a:xfrm>
          <a:prstGeom prst="rect">
            <a:avLst/>
          </a:prstGeom>
          <a:ln w="0">
            <a:noFill/>
          </a:ln>
        </p:spPr>
      </p:pic>
      <p:sp>
        <p:nvSpPr>
          <p:cNvPr id="96" name="CustomShape 1"/>
          <p:cNvSpPr/>
          <p:nvPr/>
        </p:nvSpPr>
        <p:spPr>
          <a:xfrm>
            <a:off x="4691822" y="3173244"/>
            <a:ext cx="2666888" cy="4466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algn="ctr"/>
            <a:endParaRPr lang="ru-RU" sz="2800" b="1" spc="-1" dirty="0">
              <a:solidFill>
                <a:srgbClr val="FF0000"/>
              </a:solidFill>
              <a:latin typeface="Montserrat Medium"/>
              <a:ea typeface="DejaVu Sans"/>
            </a:endParaRPr>
          </a:p>
        </p:txBody>
      </p:sp>
      <p:sp>
        <p:nvSpPr>
          <p:cNvPr id="99" name="CustomShape 3"/>
          <p:cNvSpPr/>
          <p:nvPr/>
        </p:nvSpPr>
        <p:spPr>
          <a:xfrm>
            <a:off x="5867953" y="5386290"/>
            <a:ext cx="529569" cy="1538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1" spc="-1" dirty="0" smtClean="0">
                <a:solidFill>
                  <a:srgbClr val="0070C0"/>
                </a:solidFill>
                <a:latin typeface="Montserrat"/>
                <a:ea typeface="DejaVu Sans"/>
              </a:rPr>
              <a:t>2024 год</a:t>
            </a:r>
            <a:endParaRPr lang="ru-RU" sz="1000" b="1" spc="-1" dirty="0">
              <a:solidFill>
                <a:srgbClr val="0070C0"/>
              </a:solidFill>
              <a:latin typeface="Arial"/>
            </a:endParaRPr>
          </a:p>
        </p:txBody>
      </p:sp>
      <p:pic>
        <p:nvPicPr>
          <p:cNvPr id="102" name="Graphic 6"/>
          <p:cNvPicPr/>
          <p:nvPr/>
        </p:nvPicPr>
        <p:blipFill>
          <a:blip r:embed="rId5" cstate="print"/>
          <a:stretch/>
        </p:blipFill>
        <p:spPr>
          <a:xfrm>
            <a:off x="6573631" y="406936"/>
            <a:ext cx="1193849" cy="453744"/>
          </a:xfrm>
          <a:prstGeom prst="rect">
            <a:avLst/>
          </a:prstGeom>
          <a:ln w="0">
            <a:noFill/>
          </a:ln>
        </p:spPr>
      </p:pic>
      <p:sp>
        <p:nvSpPr>
          <p:cNvPr id="21" name="CustomShape 5"/>
          <p:cNvSpPr/>
          <p:nvPr/>
        </p:nvSpPr>
        <p:spPr>
          <a:xfrm>
            <a:off x="258736" y="284144"/>
            <a:ext cx="5778722" cy="53995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23526" rIns="47051" bIns="23526" anchor="t">
            <a:spAutoFit/>
          </a:bodyPr>
          <a:lstStyle/>
          <a:p>
            <a:pPr algn="ctr">
              <a:spcBef>
                <a:spcPts val="314"/>
              </a:spcBef>
              <a:spcAft>
                <a:spcPts val="314"/>
              </a:spcAft>
            </a:pPr>
            <a:r>
              <a:rPr lang="ru-RU" sz="1600" b="1" spc="-1" dirty="0" smtClean="0">
                <a:solidFill>
                  <a:srgbClr val="C00000"/>
                </a:solidFill>
                <a:latin typeface="Montserrat Medium"/>
              </a:rPr>
              <a:t>Министерство труда и занятости населения Смоленской области</a:t>
            </a:r>
            <a:endParaRPr lang="ru-RU" sz="1600" spc="-1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12" name="CustomShape 1"/>
          <p:cNvSpPr/>
          <p:nvPr/>
        </p:nvSpPr>
        <p:spPr>
          <a:xfrm>
            <a:off x="3868531" y="1697880"/>
            <a:ext cx="4071262" cy="64633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algn="ctr">
              <a:lnSpc>
                <a:spcPct val="150000"/>
              </a:lnSpc>
            </a:pPr>
            <a:endParaRPr lang="ru-RU" sz="2800" b="1" spc="-1" dirty="0">
              <a:solidFill>
                <a:srgbClr val="0070C0"/>
              </a:solidFill>
              <a:latin typeface="Montserrat Medium"/>
              <a:ea typeface="DejaVu Sans"/>
            </a:endParaRPr>
          </a:p>
        </p:txBody>
      </p:sp>
      <p:sp>
        <p:nvSpPr>
          <p:cNvPr id="13" name="Заголовок 1"/>
          <p:cNvSpPr/>
          <p:nvPr/>
        </p:nvSpPr>
        <p:spPr>
          <a:xfrm>
            <a:off x="258736" y="1641466"/>
            <a:ext cx="7215238" cy="207170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9560" tIns="39960" rIns="79560" bIns="39960" anchor="ctr">
            <a:normAutofit/>
          </a:bodyPr>
          <a:lstStyle/>
          <a:p>
            <a:pPr algn="ctr" defTabSz="796680">
              <a:lnSpc>
                <a:spcPct val="100000"/>
              </a:lnSpc>
            </a:pPr>
            <a:r>
              <a:rPr lang="ru-RU" sz="2800" b="1" spc="-1" dirty="0" smtClean="0">
                <a:solidFill>
                  <a:schemeClr val="tx2">
                    <a:lumMod val="75000"/>
                  </a:schemeClr>
                </a:solidFill>
                <a:latin typeface="Montserrat Medium"/>
              </a:rPr>
              <a:t>Новый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spc="-1" dirty="0" smtClean="0">
                <a:solidFill>
                  <a:schemeClr val="tx2">
                    <a:lumMod val="75000"/>
                  </a:schemeClr>
                </a:solidFill>
                <a:latin typeface="Montserrat Medium"/>
              </a:rPr>
              <a:t>механизм целевого обучения     и особенности реализации его этапов на цифровой платформе              «Работа в России»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Заголовок 1"/>
          <p:cNvSpPr/>
          <p:nvPr/>
        </p:nvSpPr>
        <p:spPr>
          <a:xfrm>
            <a:off x="700" y="1055142"/>
            <a:ext cx="8089200" cy="323172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9560" tIns="39960" rIns="79560" bIns="3996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5" name="Picture 4" descr="J:\Пользователи\Обмен\ВИКЕНТЬЕВА\от Инны Юргенсон\Для презентации_низ.png"/>
          <p:cNvPicPr/>
          <p:nvPr/>
        </p:nvPicPr>
        <p:blipFill>
          <a:blip r:embed="rId2" cstate="print"/>
          <a:stretch/>
        </p:blipFill>
        <p:spPr>
          <a:xfrm>
            <a:off x="0" y="4927614"/>
            <a:ext cx="8089200" cy="926346"/>
          </a:xfrm>
          <a:prstGeom prst="rect">
            <a:avLst/>
          </a:prstGeom>
          <a:ln w="0">
            <a:noFill/>
          </a:ln>
        </p:spPr>
      </p:pic>
      <p:pic>
        <p:nvPicPr>
          <p:cNvPr id="8" name="Graphic 6"/>
          <p:cNvPicPr/>
          <p:nvPr/>
        </p:nvPicPr>
        <p:blipFill>
          <a:blip r:embed="rId3" cstate="print"/>
          <a:stretch/>
        </p:blipFill>
        <p:spPr>
          <a:xfrm>
            <a:off x="6759594" y="141268"/>
            <a:ext cx="1193849" cy="453744"/>
          </a:xfrm>
          <a:prstGeom prst="rect">
            <a:avLst/>
          </a:prstGeom>
          <a:ln w="0">
            <a:noFill/>
          </a:ln>
        </p:spPr>
      </p:pic>
      <p:sp>
        <p:nvSpPr>
          <p:cNvPr id="9" name="Заголовок 1"/>
          <p:cNvSpPr/>
          <p:nvPr/>
        </p:nvSpPr>
        <p:spPr>
          <a:xfrm>
            <a:off x="258736" y="0"/>
            <a:ext cx="6215106" cy="56989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9560" tIns="39960" rIns="79560" bIns="39960" anchor="ctr">
            <a:normAutofit/>
          </a:bodyPr>
          <a:lstStyle/>
          <a:p>
            <a:pPr defTabSz="796680">
              <a:lnSpc>
                <a:spcPct val="100000"/>
              </a:lnSpc>
            </a:pPr>
            <a:r>
              <a:rPr lang="ru-RU" sz="1600" b="1" spc="-1" dirty="0" smtClean="0">
                <a:solidFill>
                  <a:srgbClr val="C00000"/>
                </a:solidFill>
                <a:latin typeface="Montserrat Medium"/>
              </a:rPr>
              <a:t>Новый</a:t>
            </a:r>
            <a:r>
              <a:rPr lang="ru-RU" b="1" dirty="0" smtClean="0"/>
              <a:t> </a:t>
            </a:r>
            <a:r>
              <a:rPr lang="ru-RU" sz="1600" b="1" spc="-1" dirty="0" smtClean="0">
                <a:solidFill>
                  <a:srgbClr val="C00000"/>
                </a:solidFill>
                <a:latin typeface="Montserrat Medium"/>
              </a:rPr>
              <a:t>механизм целевого обучения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8736" y="498458"/>
            <a:ext cx="70009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1600" dirty="0" smtClean="0"/>
          </a:p>
          <a:p>
            <a:r>
              <a:rPr lang="ru-RU" sz="1600" dirty="0" smtClean="0"/>
              <a:t> </a:t>
            </a:r>
            <a:endParaRPr lang="ru-RU" sz="14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73248" y="2141532"/>
            <a:ext cx="13573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4550" y="767110"/>
            <a:ext cx="7344815" cy="4248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Заголовок 1"/>
          <p:cNvSpPr/>
          <p:nvPr/>
        </p:nvSpPr>
        <p:spPr>
          <a:xfrm>
            <a:off x="700" y="1055142"/>
            <a:ext cx="8089200" cy="323172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9560" tIns="39960" rIns="79560" bIns="3996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5" name="Picture 4" descr="J:\Пользователи\Обмен\ВИКЕНТЬЕВА\от Инны Юргенсон\Для презентации_низ.png"/>
          <p:cNvPicPr/>
          <p:nvPr/>
        </p:nvPicPr>
        <p:blipFill>
          <a:blip r:embed="rId2" cstate="print"/>
          <a:stretch/>
        </p:blipFill>
        <p:spPr>
          <a:xfrm>
            <a:off x="0" y="4927614"/>
            <a:ext cx="8089200" cy="926346"/>
          </a:xfrm>
          <a:prstGeom prst="rect">
            <a:avLst/>
          </a:prstGeom>
          <a:ln w="0">
            <a:noFill/>
          </a:ln>
        </p:spPr>
      </p:pic>
      <p:pic>
        <p:nvPicPr>
          <p:cNvPr id="8" name="Graphic 6"/>
          <p:cNvPicPr/>
          <p:nvPr/>
        </p:nvPicPr>
        <p:blipFill>
          <a:blip r:embed="rId3" cstate="print"/>
          <a:stretch/>
        </p:blipFill>
        <p:spPr>
          <a:xfrm>
            <a:off x="6759594" y="141268"/>
            <a:ext cx="1193849" cy="453744"/>
          </a:xfrm>
          <a:prstGeom prst="rect">
            <a:avLst/>
          </a:prstGeom>
          <a:ln w="0">
            <a:noFill/>
          </a:ln>
        </p:spPr>
      </p:pic>
      <p:sp>
        <p:nvSpPr>
          <p:cNvPr id="9" name="Заголовок 1"/>
          <p:cNvSpPr/>
          <p:nvPr/>
        </p:nvSpPr>
        <p:spPr>
          <a:xfrm>
            <a:off x="258736" y="0"/>
            <a:ext cx="6215106" cy="56989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9560" tIns="39960" rIns="79560" bIns="39960" anchor="ctr">
            <a:normAutofit/>
          </a:bodyPr>
          <a:lstStyle/>
          <a:p>
            <a:pPr defTabSz="796680">
              <a:lnSpc>
                <a:spcPct val="100000"/>
              </a:lnSpc>
            </a:pPr>
            <a:r>
              <a:rPr lang="ru-RU" sz="1600" b="1" spc="-1" dirty="0" smtClean="0">
                <a:solidFill>
                  <a:srgbClr val="C00000"/>
                </a:solidFill>
                <a:latin typeface="Montserrat Medium"/>
              </a:rPr>
              <a:t>Новый</a:t>
            </a:r>
            <a:r>
              <a:rPr lang="ru-RU" b="1" dirty="0" smtClean="0"/>
              <a:t> </a:t>
            </a:r>
            <a:r>
              <a:rPr lang="ru-RU" sz="1600" b="1" spc="-1" dirty="0" smtClean="0">
                <a:solidFill>
                  <a:srgbClr val="C00000"/>
                </a:solidFill>
                <a:latin typeface="Montserrat Medium"/>
              </a:rPr>
              <a:t>механизм целевого обучения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8736" y="498458"/>
            <a:ext cx="70009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1600" dirty="0" smtClean="0"/>
          </a:p>
          <a:p>
            <a:r>
              <a:rPr lang="ru-RU" sz="1600" dirty="0" smtClean="0"/>
              <a:t> </a:t>
            </a:r>
            <a:endParaRPr lang="ru-RU" sz="14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73248" y="2141532"/>
            <a:ext cx="13573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364" y="927086"/>
            <a:ext cx="6786609" cy="385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Заголовок 1"/>
          <p:cNvSpPr/>
          <p:nvPr/>
        </p:nvSpPr>
        <p:spPr>
          <a:xfrm>
            <a:off x="700" y="1055142"/>
            <a:ext cx="8089200" cy="323172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9560" tIns="39960" rIns="79560" bIns="3996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5" name="Picture 4" descr="J:\Пользователи\Обмен\ВИКЕНТЬЕВА\от Инны Юргенсон\Для презентации_низ.png"/>
          <p:cNvPicPr/>
          <p:nvPr/>
        </p:nvPicPr>
        <p:blipFill>
          <a:blip r:embed="rId2" cstate="print"/>
          <a:stretch/>
        </p:blipFill>
        <p:spPr>
          <a:xfrm>
            <a:off x="0" y="4927614"/>
            <a:ext cx="8089200" cy="926346"/>
          </a:xfrm>
          <a:prstGeom prst="rect">
            <a:avLst/>
          </a:prstGeom>
          <a:ln w="0">
            <a:noFill/>
          </a:ln>
        </p:spPr>
      </p:pic>
      <p:pic>
        <p:nvPicPr>
          <p:cNvPr id="8" name="Graphic 6"/>
          <p:cNvPicPr/>
          <p:nvPr/>
        </p:nvPicPr>
        <p:blipFill>
          <a:blip r:embed="rId3" cstate="print"/>
          <a:stretch/>
        </p:blipFill>
        <p:spPr>
          <a:xfrm>
            <a:off x="6759594" y="141268"/>
            <a:ext cx="1193849" cy="453744"/>
          </a:xfrm>
          <a:prstGeom prst="rect">
            <a:avLst/>
          </a:prstGeom>
          <a:ln w="0">
            <a:noFill/>
          </a:ln>
        </p:spPr>
      </p:pic>
      <p:sp>
        <p:nvSpPr>
          <p:cNvPr id="9" name="Заголовок 1"/>
          <p:cNvSpPr/>
          <p:nvPr/>
        </p:nvSpPr>
        <p:spPr>
          <a:xfrm>
            <a:off x="258736" y="0"/>
            <a:ext cx="6215106" cy="56989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9560" tIns="39960" rIns="79560" bIns="39960" anchor="ctr">
            <a:normAutofit/>
          </a:bodyPr>
          <a:lstStyle/>
          <a:p>
            <a:pPr defTabSz="796680">
              <a:lnSpc>
                <a:spcPct val="100000"/>
              </a:lnSpc>
            </a:pPr>
            <a:r>
              <a:rPr lang="ru-RU" sz="1600" b="1" spc="-1" dirty="0" smtClean="0">
                <a:solidFill>
                  <a:srgbClr val="C00000"/>
                </a:solidFill>
                <a:latin typeface="Montserrat Medium"/>
              </a:rPr>
              <a:t>Новый</a:t>
            </a:r>
            <a:r>
              <a:rPr lang="ru-RU" b="1" dirty="0" smtClean="0"/>
              <a:t> </a:t>
            </a:r>
            <a:r>
              <a:rPr lang="ru-RU" sz="1600" b="1" spc="-1" dirty="0" smtClean="0">
                <a:solidFill>
                  <a:srgbClr val="C00000"/>
                </a:solidFill>
                <a:latin typeface="Montserrat Medium"/>
              </a:rPr>
              <a:t>механизм целевого обучения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8736" y="498458"/>
            <a:ext cx="70009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1600" dirty="0" smtClean="0"/>
          </a:p>
          <a:p>
            <a:r>
              <a:rPr lang="ru-RU" sz="1600" dirty="0" smtClean="0"/>
              <a:t> </a:t>
            </a:r>
            <a:endParaRPr lang="ru-RU" sz="14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73248" y="2141532"/>
            <a:ext cx="13573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926" y="855648"/>
            <a:ext cx="7000923" cy="3929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Заголовок 1"/>
          <p:cNvSpPr/>
          <p:nvPr/>
        </p:nvSpPr>
        <p:spPr>
          <a:xfrm>
            <a:off x="700" y="1055142"/>
            <a:ext cx="8089200" cy="323172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9560" tIns="39960" rIns="79560" bIns="3996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5" name="Picture 4" descr="J:\Пользователи\Обмен\ВИКЕНТЬЕВА\от Инны Юргенсон\Для презентации_низ.png"/>
          <p:cNvPicPr/>
          <p:nvPr/>
        </p:nvPicPr>
        <p:blipFill>
          <a:blip r:embed="rId2" cstate="print"/>
          <a:stretch/>
        </p:blipFill>
        <p:spPr>
          <a:xfrm>
            <a:off x="0" y="4927614"/>
            <a:ext cx="8089200" cy="926346"/>
          </a:xfrm>
          <a:prstGeom prst="rect">
            <a:avLst/>
          </a:prstGeom>
          <a:ln w="0">
            <a:noFill/>
          </a:ln>
        </p:spPr>
      </p:pic>
      <p:pic>
        <p:nvPicPr>
          <p:cNvPr id="8" name="Graphic 6"/>
          <p:cNvPicPr/>
          <p:nvPr/>
        </p:nvPicPr>
        <p:blipFill>
          <a:blip r:embed="rId3" cstate="print"/>
          <a:stretch/>
        </p:blipFill>
        <p:spPr>
          <a:xfrm>
            <a:off x="6759594" y="141268"/>
            <a:ext cx="1193849" cy="453744"/>
          </a:xfrm>
          <a:prstGeom prst="rect">
            <a:avLst/>
          </a:prstGeom>
          <a:ln w="0">
            <a:noFill/>
          </a:ln>
        </p:spPr>
      </p:pic>
      <p:sp>
        <p:nvSpPr>
          <p:cNvPr id="9" name="Заголовок 1"/>
          <p:cNvSpPr/>
          <p:nvPr/>
        </p:nvSpPr>
        <p:spPr>
          <a:xfrm>
            <a:off x="258736" y="0"/>
            <a:ext cx="6215106" cy="56989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9560" tIns="39960" rIns="79560" bIns="39960" anchor="ctr">
            <a:normAutofit/>
          </a:bodyPr>
          <a:lstStyle/>
          <a:p>
            <a:pPr defTabSz="796680">
              <a:lnSpc>
                <a:spcPct val="100000"/>
              </a:lnSpc>
            </a:pPr>
            <a:r>
              <a:rPr lang="ru-RU" sz="1600" b="1" spc="-1" dirty="0" smtClean="0">
                <a:solidFill>
                  <a:srgbClr val="C00000"/>
                </a:solidFill>
                <a:latin typeface="Montserrat Medium"/>
              </a:rPr>
              <a:t>Новый</a:t>
            </a:r>
            <a:r>
              <a:rPr lang="ru-RU" b="1" dirty="0" smtClean="0"/>
              <a:t> </a:t>
            </a:r>
            <a:r>
              <a:rPr lang="ru-RU" sz="1600" b="1" spc="-1" dirty="0" smtClean="0">
                <a:solidFill>
                  <a:srgbClr val="C00000"/>
                </a:solidFill>
                <a:latin typeface="Montserrat Medium"/>
              </a:rPr>
              <a:t>механизм целевого обучения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8736" y="498458"/>
            <a:ext cx="70009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1600" dirty="0" smtClean="0"/>
          </a:p>
          <a:p>
            <a:r>
              <a:rPr lang="ru-RU" sz="1600" dirty="0" smtClean="0"/>
              <a:t> </a:t>
            </a:r>
            <a:endParaRPr lang="ru-RU" sz="14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73248" y="2141532"/>
            <a:ext cx="13573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4489" y="1069963"/>
            <a:ext cx="707236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Заголовок 1"/>
          <p:cNvSpPr/>
          <p:nvPr/>
        </p:nvSpPr>
        <p:spPr>
          <a:xfrm>
            <a:off x="700" y="1055142"/>
            <a:ext cx="8089200" cy="323172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9560" tIns="39960" rIns="79560" bIns="3996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5" name="Picture 4" descr="J:\Пользователи\Обмен\ВИКЕНТЬЕВА\от Инны Юргенсон\Для презентации_низ.png"/>
          <p:cNvPicPr/>
          <p:nvPr/>
        </p:nvPicPr>
        <p:blipFill>
          <a:blip r:embed="rId2" cstate="print"/>
          <a:stretch/>
        </p:blipFill>
        <p:spPr>
          <a:xfrm>
            <a:off x="0" y="4927614"/>
            <a:ext cx="8089200" cy="926346"/>
          </a:xfrm>
          <a:prstGeom prst="rect">
            <a:avLst/>
          </a:prstGeom>
          <a:ln w="0">
            <a:noFill/>
          </a:ln>
        </p:spPr>
      </p:pic>
      <p:pic>
        <p:nvPicPr>
          <p:cNvPr id="8" name="Graphic 6"/>
          <p:cNvPicPr/>
          <p:nvPr/>
        </p:nvPicPr>
        <p:blipFill>
          <a:blip r:embed="rId3" cstate="print"/>
          <a:stretch/>
        </p:blipFill>
        <p:spPr>
          <a:xfrm>
            <a:off x="6759594" y="141268"/>
            <a:ext cx="1193849" cy="453744"/>
          </a:xfrm>
          <a:prstGeom prst="rect">
            <a:avLst/>
          </a:prstGeom>
          <a:ln w="0">
            <a:noFill/>
          </a:ln>
        </p:spPr>
      </p:pic>
      <p:sp>
        <p:nvSpPr>
          <p:cNvPr id="9" name="Заголовок 1"/>
          <p:cNvSpPr/>
          <p:nvPr/>
        </p:nvSpPr>
        <p:spPr>
          <a:xfrm>
            <a:off x="258736" y="0"/>
            <a:ext cx="6215106" cy="56989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9560" tIns="39960" rIns="79560" bIns="39960" anchor="ctr">
            <a:normAutofit/>
          </a:bodyPr>
          <a:lstStyle/>
          <a:p>
            <a:pPr defTabSz="796680">
              <a:lnSpc>
                <a:spcPct val="100000"/>
              </a:lnSpc>
            </a:pPr>
            <a:r>
              <a:rPr lang="ru-RU" sz="1600" b="1" spc="-1" dirty="0" smtClean="0">
                <a:solidFill>
                  <a:srgbClr val="C00000"/>
                </a:solidFill>
                <a:latin typeface="Montserrat Medium"/>
              </a:rPr>
              <a:t>Новый</a:t>
            </a:r>
            <a:r>
              <a:rPr lang="ru-RU" b="1" dirty="0" smtClean="0"/>
              <a:t> </a:t>
            </a:r>
            <a:r>
              <a:rPr lang="ru-RU" sz="1600" b="1" spc="-1" dirty="0" smtClean="0">
                <a:solidFill>
                  <a:srgbClr val="C00000"/>
                </a:solidFill>
                <a:latin typeface="Montserrat Medium"/>
              </a:rPr>
              <a:t>механизм целевого обучения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8736" y="498458"/>
            <a:ext cx="70009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1600" dirty="0" smtClean="0"/>
          </a:p>
          <a:p>
            <a:r>
              <a:rPr lang="ru-RU" sz="1600" dirty="0" smtClean="0"/>
              <a:t> </a:t>
            </a:r>
            <a:endParaRPr lang="ru-RU" sz="14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73248" y="2141532"/>
            <a:ext cx="13573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364" y="784210"/>
            <a:ext cx="685804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Заголовок 1"/>
          <p:cNvSpPr/>
          <p:nvPr/>
        </p:nvSpPr>
        <p:spPr>
          <a:xfrm>
            <a:off x="700" y="1055142"/>
            <a:ext cx="8089200" cy="323172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9560" tIns="39960" rIns="79560" bIns="3996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5" name="Picture 4" descr="J:\Пользователи\Обмен\ВИКЕНТЬЕВА\от Инны Юргенсон\Для презентации_низ.png"/>
          <p:cNvPicPr/>
          <p:nvPr/>
        </p:nvPicPr>
        <p:blipFill>
          <a:blip r:embed="rId2" cstate="print"/>
          <a:stretch/>
        </p:blipFill>
        <p:spPr>
          <a:xfrm>
            <a:off x="0" y="4927614"/>
            <a:ext cx="8089200" cy="926346"/>
          </a:xfrm>
          <a:prstGeom prst="rect">
            <a:avLst/>
          </a:prstGeom>
          <a:ln w="0">
            <a:noFill/>
          </a:ln>
        </p:spPr>
      </p:pic>
      <p:pic>
        <p:nvPicPr>
          <p:cNvPr id="8" name="Graphic 6"/>
          <p:cNvPicPr/>
          <p:nvPr/>
        </p:nvPicPr>
        <p:blipFill>
          <a:blip r:embed="rId3" cstate="print"/>
          <a:stretch/>
        </p:blipFill>
        <p:spPr>
          <a:xfrm>
            <a:off x="6759594" y="141268"/>
            <a:ext cx="1193849" cy="453744"/>
          </a:xfrm>
          <a:prstGeom prst="rect">
            <a:avLst/>
          </a:prstGeom>
          <a:ln w="0">
            <a:noFill/>
          </a:ln>
        </p:spPr>
      </p:pic>
      <p:sp>
        <p:nvSpPr>
          <p:cNvPr id="9" name="Заголовок 1"/>
          <p:cNvSpPr/>
          <p:nvPr/>
        </p:nvSpPr>
        <p:spPr>
          <a:xfrm>
            <a:off x="258736" y="0"/>
            <a:ext cx="6215106" cy="56989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9560" tIns="39960" rIns="79560" bIns="39960" anchor="ctr">
            <a:normAutofit/>
          </a:bodyPr>
          <a:lstStyle/>
          <a:p>
            <a:pPr defTabSz="796680">
              <a:lnSpc>
                <a:spcPct val="100000"/>
              </a:lnSpc>
            </a:pPr>
            <a:r>
              <a:rPr lang="ru-RU" sz="1600" b="1" spc="-1" dirty="0" smtClean="0">
                <a:solidFill>
                  <a:srgbClr val="C00000"/>
                </a:solidFill>
                <a:latin typeface="Montserrat Medium"/>
              </a:rPr>
              <a:t>Новый</a:t>
            </a:r>
            <a:r>
              <a:rPr lang="ru-RU" b="1" dirty="0" smtClean="0"/>
              <a:t> </a:t>
            </a:r>
            <a:r>
              <a:rPr lang="ru-RU" sz="1600" b="1" spc="-1" dirty="0" smtClean="0">
                <a:solidFill>
                  <a:srgbClr val="C00000"/>
                </a:solidFill>
                <a:latin typeface="Montserrat Medium"/>
              </a:rPr>
              <a:t>механизм целевого обучения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8736" y="498458"/>
            <a:ext cx="70009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1600" dirty="0" smtClean="0"/>
          </a:p>
          <a:p>
            <a:r>
              <a:rPr lang="ru-RU" sz="1600" dirty="0" smtClean="0"/>
              <a:t> </a:t>
            </a:r>
            <a:endParaRPr lang="ru-RU" sz="14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73248" y="2141532"/>
            <a:ext cx="13573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926" y="855648"/>
            <a:ext cx="7000923" cy="4000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Заголовок 1"/>
          <p:cNvSpPr/>
          <p:nvPr/>
        </p:nvSpPr>
        <p:spPr>
          <a:xfrm>
            <a:off x="700" y="1055142"/>
            <a:ext cx="8089200" cy="323172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9560" tIns="39960" rIns="79560" bIns="3996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5" name="Picture 4" descr="J:\Пользователи\Обмен\ВИКЕНТЬЕВА\от Инны Юргенсон\Для презентации_низ.png"/>
          <p:cNvPicPr/>
          <p:nvPr/>
        </p:nvPicPr>
        <p:blipFill>
          <a:blip r:embed="rId2" cstate="print"/>
          <a:stretch/>
        </p:blipFill>
        <p:spPr>
          <a:xfrm>
            <a:off x="0" y="4927614"/>
            <a:ext cx="8089200" cy="926346"/>
          </a:xfrm>
          <a:prstGeom prst="rect">
            <a:avLst/>
          </a:prstGeom>
          <a:ln w="0">
            <a:noFill/>
          </a:ln>
        </p:spPr>
      </p:pic>
      <p:pic>
        <p:nvPicPr>
          <p:cNvPr id="8" name="Graphic 6"/>
          <p:cNvPicPr/>
          <p:nvPr/>
        </p:nvPicPr>
        <p:blipFill>
          <a:blip r:embed="rId3" cstate="print"/>
          <a:stretch/>
        </p:blipFill>
        <p:spPr>
          <a:xfrm>
            <a:off x="6759594" y="141268"/>
            <a:ext cx="1193849" cy="453744"/>
          </a:xfrm>
          <a:prstGeom prst="rect">
            <a:avLst/>
          </a:prstGeom>
          <a:ln w="0">
            <a:noFill/>
          </a:ln>
        </p:spPr>
      </p:pic>
      <p:sp>
        <p:nvSpPr>
          <p:cNvPr id="9" name="Заголовок 1"/>
          <p:cNvSpPr/>
          <p:nvPr/>
        </p:nvSpPr>
        <p:spPr>
          <a:xfrm>
            <a:off x="258736" y="0"/>
            <a:ext cx="6215106" cy="56989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9560" tIns="39960" rIns="79560" bIns="39960" anchor="ctr">
            <a:normAutofit/>
          </a:bodyPr>
          <a:lstStyle/>
          <a:p>
            <a:pPr defTabSz="796680">
              <a:lnSpc>
                <a:spcPct val="100000"/>
              </a:lnSpc>
            </a:pPr>
            <a:r>
              <a:rPr lang="ru-RU" sz="1600" b="1" spc="-1" dirty="0" smtClean="0">
                <a:solidFill>
                  <a:srgbClr val="C00000"/>
                </a:solidFill>
                <a:latin typeface="Montserrat Medium"/>
              </a:rPr>
              <a:t>Новый</a:t>
            </a:r>
            <a:r>
              <a:rPr lang="ru-RU" b="1" dirty="0" smtClean="0"/>
              <a:t> </a:t>
            </a:r>
            <a:r>
              <a:rPr lang="ru-RU" sz="1600" b="1" spc="-1" dirty="0" smtClean="0">
                <a:solidFill>
                  <a:srgbClr val="C00000"/>
                </a:solidFill>
                <a:latin typeface="Montserrat Medium"/>
              </a:rPr>
              <a:t>механизм целевого обучения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8736" y="498458"/>
            <a:ext cx="70009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1600" dirty="0" smtClean="0"/>
          </a:p>
          <a:p>
            <a:r>
              <a:rPr lang="ru-RU" sz="1600" dirty="0" smtClean="0"/>
              <a:t> </a:t>
            </a:r>
            <a:endParaRPr lang="ru-RU" sz="14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73248" y="2141532"/>
            <a:ext cx="13573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926" y="855648"/>
            <a:ext cx="7072361" cy="4143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Заголовок 1"/>
          <p:cNvSpPr/>
          <p:nvPr/>
        </p:nvSpPr>
        <p:spPr>
          <a:xfrm>
            <a:off x="700" y="1055142"/>
            <a:ext cx="8089200" cy="323172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9560" tIns="39960" rIns="79560" bIns="3996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5" name="Picture 4" descr="J:\Пользователи\Обмен\ВИКЕНТЬЕВА\от Инны Юргенсон\Для презентации_низ.png"/>
          <p:cNvPicPr/>
          <p:nvPr/>
        </p:nvPicPr>
        <p:blipFill>
          <a:blip r:embed="rId2" cstate="print"/>
          <a:stretch/>
        </p:blipFill>
        <p:spPr>
          <a:xfrm>
            <a:off x="0" y="4927614"/>
            <a:ext cx="8089200" cy="926346"/>
          </a:xfrm>
          <a:prstGeom prst="rect">
            <a:avLst/>
          </a:prstGeom>
          <a:ln w="0">
            <a:noFill/>
          </a:ln>
        </p:spPr>
      </p:pic>
      <p:pic>
        <p:nvPicPr>
          <p:cNvPr id="8" name="Graphic 6"/>
          <p:cNvPicPr/>
          <p:nvPr/>
        </p:nvPicPr>
        <p:blipFill>
          <a:blip r:embed="rId3" cstate="print"/>
          <a:stretch/>
        </p:blipFill>
        <p:spPr>
          <a:xfrm>
            <a:off x="6759594" y="141268"/>
            <a:ext cx="1193849" cy="453744"/>
          </a:xfrm>
          <a:prstGeom prst="rect">
            <a:avLst/>
          </a:prstGeom>
          <a:ln w="0">
            <a:noFill/>
          </a:ln>
        </p:spPr>
      </p:pic>
      <p:sp>
        <p:nvSpPr>
          <p:cNvPr id="9" name="Заголовок 1"/>
          <p:cNvSpPr/>
          <p:nvPr/>
        </p:nvSpPr>
        <p:spPr>
          <a:xfrm>
            <a:off x="258736" y="0"/>
            <a:ext cx="6215106" cy="56989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9560" tIns="39960" rIns="79560" bIns="39960" anchor="ctr">
            <a:normAutofit/>
          </a:bodyPr>
          <a:lstStyle/>
          <a:p>
            <a:pPr defTabSz="796680">
              <a:lnSpc>
                <a:spcPct val="100000"/>
              </a:lnSpc>
            </a:pPr>
            <a:r>
              <a:rPr lang="ru-RU" sz="1600" b="1" spc="-1" dirty="0" smtClean="0">
                <a:solidFill>
                  <a:srgbClr val="C00000"/>
                </a:solidFill>
                <a:latin typeface="Montserrat Medium"/>
              </a:rPr>
              <a:t>Новый</a:t>
            </a:r>
            <a:r>
              <a:rPr lang="ru-RU" b="1" dirty="0" smtClean="0"/>
              <a:t> </a:t>
            </a:r>
            <a:r>
              <a:rPr lang="ru-RU" sz="1600" b="1" spc="-1" dirty="0" smtClean="0">
                <a:solidFill>
                  <a:srgbClr val="C00000"/>
                </a:solidFill>
                <a:latin typeface="Montserrat Medium"/>
              </a:rPr>
              <a:t>механизм целевого обучения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8736" y="498458"/>
            <a:ext cx="70009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1600" dirty="0" smtClean="0"/>
          </a:p>
          <a:p>
            <a:r>
              <a:rPr lang="ru-RU" sz="1600" dirty="0" smtClean="0"/>
              <a:t> </a:t>
            </a:r>
            <a:endParaRPr lang="ru-RU" sz="14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73248" y="2141532"/>
            <a:ext cx="13573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926" y="784210"/>
            <a:ext cx="7000923" cy="4071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Заголовок 1"/>
          <p:cNvSpPr/>
          <p:nvPr/>
        </p:nvSpPr>
        <p:spPr>
          <a:xfrm>
            <a:off x="700" y="1055142"/>
            <a:ext cx="8089200" cy="323172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9560" tIns="39960" rIns="79560" bIns="3996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5" name="Picture 4" descr="J:\Пользователи\Обмен\ВИКЕНТЬЕВА\от Инны Юргенсон\Для презентации_низ.png"/>
          <p:cNvPicPr/>
          <p:nvPr/>
        </p:nvPicPr>
        <p:blipFill>
          <a:blip r:embed="rId2" cstate="print"/>
          <a:stretch/>
        </p:blipFill>
        <p:spPr>
          <a:xfrm>
            <a:off x="0" y="4927614"/>
            <a:ext cx="8089200" cy="926346"/>
          </a:xfrm>
          <a:prstGeom prst="rect">
            <a:avLst/>
          </a:prstGeom>
          <a:ln w="0">
            <a:noFill/>
          </a:ln>
        </p:spPr>
      </p:pic>
      <p:pic>
        <p:nvPicPr>
          <p:cNvPr id="8" name="Graphic 6"/>
          <p:cNvPicPr/>
          <p:nvPr/>
        </p:nvPicPr>
        <p:blipFill>
          <a:blip r:embed="rId3" cstate="print"/>
          <a:stretch/>
        </p:blipFill>
        <p:spPr>
          <a:xfrm>
            <a:off x="6759594" y="141268"/>
            <a:ext cx="1193849" cy="453744"/>
          </a:xfrm>
          <a:prstGeom prst="rect">
            <a:avLst/>
          </a:prstGeom>
          <a:ln w="0">
            <a:noFill/>
          </a:ln>
        </p:spPr>
      </p:pic>
      <p:sp>
        <p:nvSpPr>
          <p:cNvPr id="9" name="Заголовок 1"/>
          <p:cNvSpPr/>
          <p:nvPr/>
        </p:nvSpPr>
        <p:spPr>
          <a:xfrm>
            <a:off x="258736" y="0"/>
            <a:ext cx="6215106" cy="56989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9560" tIns="39960" rIns="79560" bIns="39960" anchor="ctr">
            <a:normAutofit/>
          </a:bodyPr>
          <a:lstStyle/>
          <a:p>
            <a:pPr defTabSz="796680">
              <a:lnSpc>
                <a:spcPct val="100000"/>
              </a:lnSpc>
            </a:pPr>
            <a:r>
              <a:rPr lang="ru-RU" sz="1600" b="1" spc="-1" dirty="0" smtClean="0">
                <a:solidFill>
                  <a:srgbClr val="C00000"/>
                </a:solidFill>
                <a:latin typeface="Montserrat Medium"/>
              </a:rPr>
              <a:t>Новый</a:t>
            </a:r>
            <a:r>
              <a:rPr lang="ru-RU" b="1" dirty="0" smtClean="0"/>
              <a:t> </a:t>
            </a:r>
            <a:r>
              <a:rPr lang="ru-RU" sz="1600" b="1" spc="-1" dirty="0" smtClean="0">
                <a:solidFill>
                  <a:srgbClr val="C00000"/>
                </a:solidFill>
                <a:latin typeface="Montserrat Medium"/>
              </a:rPr>
              <a:t>механизм целевого обучения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8736" y="498458"/>
            <a:ext cx="70009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1600" dirty="0" smtClean="0"/>
          </a:p>
          <a:p>
            <a:r>
              <a:rPr lang="ru-RU" sz="1600" dirty="0" smtClean="0"/>
              <a:t> </a:t>
            </a:r>
            <a:endParaRPr lang="ru-RU" sz="14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73248" y="2141532"/>
            <a:ext cx="13573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4488" y="855648"/>
            <a:ext cx="7143799" cy="4000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Заголовок 1"/>
          <p:cNvSpPr/>
          <p:nvPr/>
        </p:nvSpPr>
        <p:spPr>
          <a:xfrm>
            <a:off x="700" y="1055142"/>
            <a:ext cx="8089200" cy="323172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9560" tIns="39960" rIns="79560" bIns="3996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5" name="Picture 4" descr="J:\Пользователи\Обмен\ВИКЕНТЬЕВА\от Инны Юргенсон\Для презентации_низ.png"/>
          <p:cNvPicPr/>
          <p:nvPr/>
        </p:nvPicPr>
        <p:blipFill>
          <a:blip r:embed="rId2" cstate="print"/>
          <a:stretch/>
        </p:blipFill>
        <p:spPr>
          <a:xfrm>
            <a:off x="0" y="4927614"/>
            <a:ext cx="8089200" cy="926346"/>
          </a:xfrm>
          <a:prstGeom prst="rect">
            <a:avLst/>
          </a:prstGeom>
          <a:ln w="0">
            <a:noFill/>
          </a:ln>
        </p:spPr>
      </p:pic>
      <p:pic>
        <p:nvPicPr>
          <p:cNvPr id="8" name="Graphic 6"/>
          <p:cNvPicPr/>
          <p:nvPr/>
        </p:nvPicPr>
        <p:blipFill>
          <a:blip r:embed="rId3" cstate="print"/>
          <a:stretch/>
        </p:blipFill>
        <p:spPr>
          <a:xfrm>
            <a:off x="6759594" y="141268"/>
            <a:ext cx="1193849" cy="453744"/>
          </a:xfrm>
          <a:prstGeom prst="rect">
            <a:avLst/>
          </a:prstGeom>
          <a:ln w="0">
            <a:noFill/>
          </a:ln>
        </p:spPr>
      </p:pic>
      <p:sp>
        <p:nvSpPr>
          <p:cNvPr id="9" name="Заголовок 1"/>
          <p:cNvSpPr/>
          <p:nvPr/>
        </p:nvSpPr>
        <p:spPr>
          <a:xfrm>
            <a:off x="258736" y="0"/>
            <a:ext cx="6215106" cy="56989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9560" tIns="39960" rIns="79560" bIns="39960" anchor="ctr">
            <a:normAutofit/>
          </a:bodyPr>
          <a:lstStyle/>
          <a:p>
            <a:pPr defTabSz="796680">
              <a:lnSpc>
                <a:spcPct val="100000"/>
              </a:lnSpc>
            </a:pPr>
            <a:r>
              <a:rPr lang="ru-RU" sz="1600" b="1" spc="-1" dirty="0" smtClean="0">
                <a:solidFill>
                  <a:srgbClr val="C00000"/>
                </a:solidFill>
                <a:latin typeface="Montserrat Medium"/>
              </a:rPr>
              <a:t>Новый</a:t>
            </a:r>
            <a:r>
              <a:rPr lang="ru-RU" b="1" dirty="0" smtClean="0"/>
              <a:t> </a:t>
            </a:r>
            <a:r>
              <a:rPr lang="ru-RU" sz="1600" b="1" spc="-1" dirty="0" smtClean="0">
                <a:solidFill>
                  <a:srgbClr val="C00000"/>
                </a:solidFill>
                <a:latin typeface="Montserrat Medium"/>
              </a:rPr>
              <a:t>механизм целевого обучения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8736" y="498458"/>
            <a:ext cx="70009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1600" dirty="0" smtClean="0"/>
          </a:p>
          <a:p>
            <a:r>
              <a:rPr lang="ru-RU" sz="1600" dirty="0" smtClean="0"/>
              <a:t> </a:t>
            </a:r>
            <a:endParaRPr lang="ru-RU" sz="14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73248" y="2141532"/>
            <a:ext cx="13573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4488" y="855648"/>
            <a:ext cx="7072361" cy="3929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Заголовок 1"/>
          <p:cNvSpPr/>
          <p:nvPr/>
        </p:nvSpPr>
        <p:spPr>
          <a:xfrm>
            <a:off x="0" y="1036800"/>
            <a:ext cx="8089200" cy="323172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9560" tIns="39960" rIns="79560" bIns="3996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5" name="Picture 4" descr="J:\Пользователи\Обмен\ВИКЕНТЬЕВА\от Инны Юргенсон\Для презентации_низ.png"/>
          <p:cNvPicPr/>
          <p:nvPr/>
        </p:nvPicPr>
        <p:blipFill>
          <a:blip r:embed="rId2" cstate="print"/>
          <a:stretch/>
        </p:blipFill>
        <p:spPr>
          <a:xfrm>
            <a:off x="0" y="4927614"/>
            <a:ext cx="8089200" cy="926346"/>
          </a:xfrm>
          <a:prstGeom prst="rect">
            <a:avLst/>
          </a:prstGeom>
          <a:ln w="0">
            <a:noFill/>
          </a:ln>
        </p:spPr>
      </p:pic>
      <p:pic>
        <p:nvPicPr>
          <p:cNvPr id="8" name="Graphic 6"/>
          <p:cNvPicPr/>
          <p:nvPr/>
        </p:nvPicPr>
        <p:blipFill>
          <a:blip r:embed="rId3" cstate="print"/>
          <a:stretch/>
        </p:blipFill>
        <p:spPr>
          <a:xfrm>
            <a:off x="6759594" y="141268"/>
            <a:ext cx="1193849" cy="453744"/>
          </a:xfrm>
          <a:prstGeom prst="rect">
            <a:avLst/>
          </a:prstGeom>
          <a:ln w="0">
            <a:noFill/>
          </a:ln>
        </p:spPr>
      </p:pic>
      <p:sp>
        <p:nvSpPr>
          <p:cNvPr id="9" name="Заголовок 1"/>
          <p:cNvSpPr/>
          <p:nvPr/>
        </p:nvSpPr>
        <p:spPr>
          <a:xfrm>
            <a:off x="258736" y="0"/>
            <a:ext cx="6215106" cy="135571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9560" tIns="39960" rIns="79560" bIns="39960" anchor="ctr">
            <a:normAutofit/>
          </a:bodyPr>
          <a:lstStyle/>
          <a:p>
            <a:pPr algn="ctr" defTabSz="796680">
              <a:lnSpc>
                <a:spcPct val="100000"/>
              </a:lnSpc>
            </a:pPr>
            <a:r>
              <a:rPr lang="ru-RU" b="1" spc="-1" dirty="0" smtClean="0">
                <a:solidFill>
                  <a:srgbClr val="C00000"/>
                </a:solidFill>
                <a:latin typeface="Montserrat Medium"/>
              </a:rPr>
              <a:t>Изменение законодательства в части организации целевого обучения граждан по образовательным программам среднего профессионального и высшего образования</a:t>
            </a:r>
            <a:endParaRPr lang="ru-RU" b="1" spc="-1" dirty="0">
              <a:solidFill>
                <a:srgbClr val="C00000"/>
              </a:solidFill>
              <a:latin typeface="Montserrat Medium"/>
            </a:endParaRPr>
          </a:p>
        </p:txBody>
      </p:sp>
      <p:sp>
        <p:nvSpPr>
          <p:cNvPr id="10" name="Прямоугольник 4"/>
          <p:cNvSpPr/>
          <p:nvPr/>
        </p:nvSpPr>
        <p:spPr>
          <a:xfrm>
            <a:off x="330174" y="1498590"/>
            <a:ext cx="7500990" cy="34200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79560" tIns="39960" rIns="79560" bIns="39960" anchor="t">
            <a:spAutoFit/>
          </a:bodyPr>
          <a:lstStyle/>
          <a:p>
            <a:pPr algn="ctr" defTabSz="914400">
              <a:lnSpc>
                <a:spcPct val="100000"/>
              </a:lnSpc>
            </a:pPr>
            <a:endParaRPr lang="ru-RU" sz="17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/>
            <a:r>
              <a:rPr lang="ru-RU" spc="-1" dirty="0" smtClean="0">
                <a:solidFill>
                  <a:schemeClr val="tx2">
                    <a:lumMod val="75000"/>
                  </a:schemeClr>
                </a:solidFill>
                <a:latin typeface="Montserrat Medium"/>
              </a:rPr>
              <a:t>1. Федеральный закон от 29.12.2012 № 273-ФЗ «Об образовании      в Российской Федерации» (с </a:t>
            </a:r>
            <a:r>
              <a:rPr lang="ru-RU" spc="-1" dirty="0" err="1" smtClean="0">
                <a:solidFill>
                  <a:schemeClr val="tx2">
                    <a:lumMod val="75000"/>
                  </a:schemeClr>
                </a:solidFill>
                <a:latin typeface="Montserrat Medium"/>
              </a:rPr>
              <a:t>изм</a:t>
            </a:r>
            <a:r>
              <a:rPr lang="ru-RU" spc="-1" dirty="0" smtClean="0">
                <a:solidFill>
                  <a:schemeClr val="tx2">
                    <a:lumMod val="75000"/>
                  </a:schemeClr>
                </a:solidFill>
                <a:latin typeface="Montserrat Medium"/>
              </a:rPr>
              <a:t>. и доп., вступ. в силу с 01.05.2024), в том числе:</a:t>
            </a:r>
          </a:p>
          <a:p>
            <a:pPr marL="355600" lvl="0"/>
            <a:r>
              <a:rPr lang="ru-RU" spc="-1" dirty="0" smtClean="0">
                <a:solidFill>
                  <a:schemeClr val="tx2">
                    <a:lumMod val="75000"/>
                  </a:schemeClr>
                </a:solidFill>
                <a:latin typeface="Montserrat Medium"/>
              </a:rPr>
              <a:t>- </a:t>
            </a:r>
            <a:r>
              <a:rPr lang="ru-RU" b="1" spc="-1" dirty="0" smtClean="0">
                <a:solidFill>
                  <a:schemeClr val="tx2">
                    <a:lumMod val="75000"/>
                  </a:schemeClr>
                </a:solidFill>
                <a:latin typeface="Montserrat Medium"/>
              </a:rPr>
              <a:t>ст. 56 </a:t>
            </a:r>
            <a:r>
              <a:rPr lang="ru-RU" spc="-1" dirty="0" smtClean="0">
                <a:solidFill>
                  <a:schemeClr val="tx2">
                    <a:lumMod val="75000"/>
                  </a:schemeClr>
                </a:solidFill>
                <a:latin typeface="Montserrat Medium"/>
              </a:rPr>
              <a:t>«Целевое обучение» </a:t>
            </a:r>
          </a:p>
          <a:p>
            <a:pPr marL="355600" lvl="0">
              <a:buFontTx/>
              <a:buChar char="-"/>
            </a:pPr>
            <a:r>
              <a:rPr lang="ru-RU" spc="-1" dirty="0" smtClean="0">
                <a:solidFill>
                  <a:schemeClr val="tx2">
                    <a:lumMod val="75000"/>
                  </a:schemeClr>
                </a:solidFill>
                <a:latin typeface="Montserrat Medium"/>
              </a:rPr>
              <a:t> </a:t>
            </a:r>
            <a:r>
              <a:rPr lang="ru-RU" b="1" spc="-1" dirty="0" smtClean="0">
                <a:solidFill>
                  <a:schemeClr val="tx2">
                    <a:lumMod val="75000"/>
                  </a:schemeClr>
                </a:solidFill>
                <a:latin typeface="Montserrat Medium"/>
              </a:rPr>
              <a:t>ст. 71.1 </a:t>
            </a:r>
            <a:r>
              <a:rPr lang="ru-RU" spc="-1" dirty="0" smtClean="0">
                <a:solidFill>
                  <a:schemeClr val="tx2">
                    <a:lumMod val="75000"/>
                  </a:schemeClr>
                </a:solidFill>
                <a:latin typeface="Montserrat Medium"/>
              </a:rPr>
              <a:t>«Особенности приема на целевое обучение по образовательным программам высшего образования»</a:t>
            </a:r>
          </a:p>
          <a:p>
            <a:pPr lvl="0"/>
            <a:endParaRPr lang="ru-RU" sz="2000" spc="-1" dirty="0" smtClean="0">
              <a:solidFill>
                <a:schemeClr val="tx2">
                  <a:lumMod val="75000"/>
                </a:schemeClr>
              </a:solidFill>
              <a:latin typeface="Montserrat Medium"/>
            </a:endParaRPr>
          </a:p>
          <a:p>
            <a:pPr algn="just"/>
            <a:r>
              <a:rPr lang="ru-RU" spc="-1" dirty="0" smtClean="0">
                <a:solidFill>
                  <a:schemeClr val="tx2">
                    <a:lumMod val="75000"/>
                  </a:schemeClr>
                </a:solidFill>
                <a:latin typeface="Montserrat Medium"/>
              </a:rPr>
              <a:t>2. Положение о целевом обучении по образовательным программам среднего профессионального и высшего образования, утвержденное постановлением Правительства РФ от 27.04.2024 № 555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Заголовок 1"/>
          <p:cNvSpPr/>
          <p:nvPr/>
        </p:nvSpPr>
        <p:spPr>
          <a:xfrm>
            <a:off x="700" y="1055142"/>
            <a:ext cx="8089200" cy="323172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9560" tIns="39960" rIns="79560" bIns="3996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5" name="Picture 4" descr="J:\Пользователи\Обмен\ВИКЕНТЬЕВА\от Инны Юргенсон\Для презентации_низ.png"/>
          <p:cNvPicPr/>
          <p:nvPr/>
        </p:nvPicPr>
        <p:blipFill>
          <a:blip r:embed="rId2" cstate="print"/>
          <a:stretch/>
        </p:blipFill>
        <p:spPr>
          <a:xfrm>
            <a:off x="0" y="4927614"/>
            <a:ext cx="8089200" cy="926346"/>
          </a:xfrm>
          <a:prstGeom prst="rect">
            <a:avLst/>
          </a:prstGeom>
          <a:ln w="0">
            <a:noFill/>
          </a:ln>
        </p:spPr>
      </p:pic>
      <p:pic>
        <p:nvPicPr>
          <p:cNvPr id="8" name="Graphic 6"/>
          <p:cNvPicPr/>
          <p:nvPr/>
        </p:nvPicPr>
        <p:blipFill>
          <a:blip r:embed="rId3" cstate="print"/>
          <a:stretch/>
        </p:blipFill>
        <p:spPr>
          <a:xfrm>
            <a:off x="6759594" y="141268"/>
            <a:ext cx="1193849" cy="453744"/>
          </a:xfrm>
          <a:prstGeom prst="rect">
            <a:avLst/>
          </a:prstGeom>
          <a:ln w="0">
            <a:noFill/>
          </a:ln>
        </p:spPr>
      </p:pic>
      <p:sp>
        <p:nvSpPr>
          <p:cNvPr id="9" name="Заголовок 1"/>
          <p:cNvSpPr/>
          <p:nvPr/>
        </p:nvSpPr>
        <p:spPr>
          <a:xfrm>
            <a:off x="258736" y="0"/>
            <a:ext cx="6215106" cy="56989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9560" tIns="39960" rIns="79560" bIns="39960" anchor="ctr">
            <a:normAutofit/>
          </a:bodyPr>
          <a:lstStyle/>
          <a:p>
            <a:pPr defTabSz="796680">
              <a:lnSpc>
                <a:spcPct val="100000"/>
              </a:lnSpc>
            </a:pPr>
            <a:r>
              <a:rPr lang="ru-RU" sz="1600" b="1" spc="-1" dirty="0" smtClean="0">
                <a:solidFill>
                  <a:srgbClr val="C00000"/>
                </a:solidFill>
                <a:latin typeface="Montserrat Medium"/>
              </a:rPr>
              <a:t>Новый</a:t>
            </a:r>
            <a:r>
              <a:rPr lang="ru-RU" b="1" dirty="0" smtClean="0"/>
              <a:t> </a:t>
            </a:r>
            <a:r>
              <a:rPr lang="ru-RU" sz="1600" b="1" spc="-1" dirty="0" smtClean="0">
                <a:solidFill>
                  <a:srgbClr val="C00000"/>
                </a:solidFill>
                <a:latin typeface="Montserrat Medium"/>
              </a:rPr>
              <a:t>механизм целевого обучения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8736" y="498458"/>
            <a:ext cx="70009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1600" dirty="0" smtClean="0"/>
          </a:p>
          <a:p>
            <a:r>
              <a:rPr lang="ru-RU" sz="1600" dirty="0" smtClean="0"/>
              <a:t> </a:t>
            </a:r>
            <a:endParaRPr lang="ru-RU" sz="14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73248" y="2141532"/>
            <a:ext cx="13573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926" y="784210"/>
            <a:ext cx="7000923" cy="4071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Заголовок 1"/>
          <p:cNvSpPr/>
          <p:nvPr/>
        </p:nvSpPr>
        <p:spPr>
          <a:xfrm>
            <a:off x="700" y="1055142"/>
            <a:ext cx="8089200" cy="323172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9560" tIns="39960" rIns="79560" bIns="3996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5" name="Picture 4" descr="J:\Пользователи\Обмен\ВИКЕНТЬЕВА\от Инны Юргенсон\Для презентации_низ.png"/>
          <p:cNvPicPr/>
          <p:nvPr/>
        </p:nvPicPr>
        <p:blipFill>
          <a:blip r:embed="rId2" cstate="print"/>
          <a:stretch/>
        </p:blipFill>
        <p:spPr>
          <a:xfrm>
            <a:off x="0" y="4927614"/>
            <a:ext cx="8089200" cy="926346"/>
          </a:xfrm>
          <a:prstGeom prst="rect">
            <a:avLst/>
          </a:prstGeom>
          <a:ln w="0">
            <a:noFill/>
          </a:ln>
        </p:spPr>
      </p:pic>
      <p:pic>
        <p:nvPicPr>
          <p:cNvPr id="8" name="Graphic 6"/>
          <p:cNvPicPr/>
          <p:nvPr/>
        </p:nvPicPr>
        <p:blipFill>
          <a:blip r:embed="rId3" cstate="print"/>
          <a:stretch/>
        </p:blipFill>
        <p:spPr>
          <a:xfrm>
            <a:off x="6759594" y="141268"/>
            <a:ext cx="1193849" cy="453744"/>
          </a:xfrm>
          <a:prstGeom prst="rect">
            <a:avLst/>
          </a:prstGeom>
          <a:ln w="0">
            <a:noFill/>
          </a:ln>
        </p:spPr>
      </p:pic>
      <p:sp>
        <p:nvSpPr>
          <p:cNvPr id="9" name="Заголовок 1"/>
          <p:cNvSpPr/>
          <p:nvPr/>
        </p:nvSpPr>
        <p:spPr>
          <a:xfrm>
            <a:off x="258736" y="0"/>
            <a:ext cx="6215106" cy="56989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9560" tIns="39960" rIns="79560" bIns="39960" anchor="ctr">
            <a:normAutofit/>
          </a:bodyPr>
          <a:lstStyle/>
          <a:p>
            <a:pPr defTabSz="796680">
              <a:lnSpc>
                <a:spcPct val="100000"/>
              </a:lnSpc>
            </a:pPr>
            <a:r>
              <a:rPr lang="ru-RU" sz="1600" b="1" spc="-1" dirty="0" smtClean="0">
                <a:solidFill>
                  <a:srgbClr val="C00000"/>
                </a:solidFill>
                <a:latin typeface="Montserrat Medium"/>
              </a:rPr>
              <a:t>Новый</a:t>
            </a:r>
            <a:r>
              <a:rPr lang="ru-RU" b="1" dirty="0" smtClean="0"/>
              <a:t> </a:t>
            </a:r>
            <a:r>
              <a:rPr lang="ru-RU" sz="1600" b="1" spc="-1" dirty="0" smtClean="0">
                <a:solidFill>
                  <a:srgbClr val="C00000"/>
                </a:solidFill>
                <a:latin typeface="Montserrat Medium"/>
              </a:rPr>
              <a:t>механизм целевого обучения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8736" y="498458"/>
            <a:ext cx="70009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1600" dirty="0" smtClean="0"/>
          </a:p>
          <a:p>
            <a:r>
              <a:rPr lang="ru-RU" sz="1600" dirty="0" smtClean="0"/>
              <a:t> </a:t>
            </a:r>
            <a:endParaRPr lang="ru-RU" sz="14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73248" y="2141532"/>
            <a:ext cx="13573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364" y="927086"/>
            <a:ext cx="6858047" cy="3929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Заголовок 1"/>
          <p:cNvSpPr/>
          <p:nvPr/>
        </p:nvSpPr>
        <p:spPr>
          <a:xfrm>
            <a:off x="700" y="1055142"/>
            <a:ext cx="8089200" cy="323172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9560" tIns="39960" rIns="79560" bIns="3996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5" name="Picture 4" descr="J:\Пользователи\Обмен\ВИКЕНТЬЕВА\от Инны Юргенсон\Для презентации_низ.png"/>
          <p:cNvPicPr/>
          <p:nvPr/>
        </p:nvPicPr>
        <p:blipFill>
          <a:blip r:embed="rId2" cstate="print"/>
          <a:stretch/>
        </p:blipFill>
        <p:spPr>
          <a:xfrm>
            <a:off x="0" y="4927614"/>
            <a:ext cx="8089200" cy="926346"/>
          </a:xfrm>
          <a:prstGeom prst="rect">
            <a:avLst/>
          </a:prstGeom>
          <a:ln w="0">
            <a:noFill/>
          </a:ln>
        </p:spPr>
      </p:pic>
      <p:pic>
        <p:nvPicPr>
          <p:cNvPr id="8" name="Graphic 6"/>
          <p:cNvPicPr/>
          <p:nvPr/>
        </p:nvPicPr>
        <p:blipFill>
          <a:blip r:embed="rId3" cstate="print"/>
          <a:stretch/>
        </p:blipFill>
        <p:spPr>
          <a:xfrm>
            <a:off x="6759594" y="141268"/>
            <a:ext cx="1193849" cy="453744"/>
          </a:xfrm>
          <a:prstGeom prst="rect">
            <a:avLst/>
          </a:prstGeom>
          <a:ln w="0">
            <a:noFill/>
          </a:ln>
        </p:spPr>
      </p:pic>
      <p:sp>
        <p:nvSpPr>
          <p:cNvPr id="9" name="Заголовок 1"/>
          <p:cNvSpPr/>
          <p:nvPr/>
        </p:nvSpPr>
        <p:spPr>
          <a:xfrm>
            <a:off x="258736" y="0"/>
            <a:ext cx="6215106" cy="56989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9560" tIns="39960" rIns="79560" bIns="39960" anchor="ctr">
            <a:normAutofit/>
          </a:bodyPr>
          <a:lstStyle/>
          <a:p>
            <a:pPr defTabSz="796680">
              <a:lnSpc>
                <a:spcPct val="100000"/>
              </a:lnSpc>
            </a:pPr>
            <a:r>
              <a:rPr lang="ru-RU" sz="1600" b="1" spc="-1" dirty="0" smtClean="0">
                <a:solidFill>
                  <a:srgbClr val="C00000"/>
                </a:solidFill>
                <a:latin typeface="Montserrat Medium"/>
              </a:rPr>
              <a:t>Новый</a:t>
            </a:r>
            <a:r>
              <a:rPr lang="ru-RU" b="1" dirty="0" smtClean="0"/>
              <a:t> </a:t>
            </a:r>
            <a:r>
              <a:rPr lang="ru-RU" sz="1600" b="1" spc="-1" dirty="0" smtClean="0">
                <a:solidFill>
                  <a:srgbClr val="C00000"/>
                </a:solidFill>
                <a:latin typeface="Montserrat Medium"/>
              </a:rPr>
              <a:t>механизм целевого обучения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8736" y="498458"/>
            <a:ext cx="70009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1600" dirty="0" smtClean="0"/>
          </a:p>
          <a:p>
            <a:r>
              <a:rPr lang="ru-RU" sz="1600" dirty="0" smtClean="0"/>
              <a:t> </a:t>
            </a:r>
            <a:endParaRPr lang="ru-RU" sz="14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73248" y="2141532"/>
            <a:ext cx="13573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4488" y="855648"/>
            <a:ext cx="7072361" cy="3929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Заголовок 1"/>
          <p:cNvSpPr/>
          <p:nvPr/>
        </p:nvSpPr>
        <p:spPr>
          <a:xfrm>
            <a:off x="700" y="1055142"/>
            <a:ext cx="8089200" cy="323172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9560" tIns="39960" rIns="79560" bIns="3996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5" name="Picture 4" descr="J:\Пользователи\Обмен\ВИКЕНТЬЕВА\от Инны Юргенсон\Для презентации_низ.png"/>
          <p:cNvPicPr/>
          <p:nvPr/>
        </p:nvPicPr>
        <p:blipFill>
          <a:blip r:embed="rId2" cstate="print"/>
          <a:stretch/>
        </p:blipFill>
        <p:spPr>
          <a:xfrm>
            <a:off x="0" y="4927614"/>
            <a:ext cx="8089200" cy="926346"/>
          </a:xfrm>
          <a:prstGeom prst="rect">
            <a:avLst/>
          </a:prstGeom>
          <a:ln w="0">
            <a:noFill/>
          </a:ln>
        </p:spPr>
      </p:pic>
      <p:pic>
        <p:nvPicPr>
          <p:cNvPr id="8" name="Graphic 6"/>
          <p:cNvPicPr/>
          <p:nvPr/>
        </p:nvPicPr>
        <p:blipFill>
          <a:blip r:embed="rId3" cstate="print"/>
          <a:stretch/>
        </p:blipFill>
        <p:spPr>
          <a:xfrm>
            <a:off x="6759594" y="141268"/>
            <a:ext cx="1193849" cy="453744"/>
          </a:xfrm>
          <a:prstGeom prst="rect">
            <a:avLst/>
          </a:prstGeom>
          <a:ln w="0">
            <a:noFill/>
          </a:ln>
        </p:spPr>
      </p:pic>
      <p:sp>
        <p:nvSpPr>
          <p:cNvPr id="9" name="Заголовок 1"/>
          <p:cNvSpPr/>
          <p:nvPr/>
        </p:nvSpPr>
        <p:spPr>
          <a:xfrm>
            <a:off x="258736" y="0"/>
            <a:ext cx="6215106" cy="56989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9560" tIns="39960" rIns="79560" bIns="39960" anchor="ctr">
            <a:normAutofit/>
          </a:bodyPr>
          <a:lstStyle/>
          <a:p>
            <a:pPr defTabSz="796680">
              <a:lnSpc>
                <a:spcPct val="100000"/>
              </a:lnSpc>
            </a:pPr>
            <a:r>
              <a:rPr lang="ru-RU" sz="1600" b="1" spc="-1" dirty="0" smtClean="0">
                <a:solidFill>
                  <a:srgbClr val="C00000"/>
                </a:solidFill>
                <a:latin typeface="Montserrat Medium"/>
              </a:rPr>
              <a:t>Новый</a:t>
            </a:r>
            <a:r>
              <a:rPr lang="ru-RU" b="1" dirty="0" smtClean="0"/>
              <a:t> </a:t>
            </a:r>
            <a:r>
              <a:rPr lang="ru-RU" sz="1600" b="1" spc="-1" dirty="0" smtClean="0">
                <a:solidFill>
                  <a:srgbClr val="C00000"/>
                </a:solidFill>
                <a:latin typeface="Montserrat Medium"/>
              </a:rPr>
              <a:t>механизм целевого обучения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8736" y="498458"/>
            <a:ext cx="70009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1600" dirty="0" smtClean="0"/>
          </a:p>
          <a:p>
            <a:r>
              <a:rPr lang="ru-RU" sz="1600" dirty="0" smtClean="0"/>
              <a:t> </a:t>
            </a:r>
            <a:endParaRPr lang="ru-RU" sz="14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73248" y="2141532"/>
            <a:ext cx="13573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364" y="855648"/>
            <a:ext cx="7000923" cy="4143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Заголовок 1"/>
          <p:cNvSpPr/>
          <p:nvPr/>
        </p:nvSpPr>
        <p:spPr>
          <a:xfrm>
            <a:off x="0" y="1036800"/>
            <a:ext cx="8089200" cy="323172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9560" tIns="39960" rIns="79560" bIns="3996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5" name="Picture 4" descr="J:\Пользователи\Обмен\ВИКЕНТЬЕВА\от Инны Юргенсон\Для презентации_низ.png"/>
          <p:cNvPicPr/>
          <p:nvPr/>
        </p:nvPicPr>
        <p:blipFill>
          <a:blip r:embed="rId2" cstate="print"/>
          <a:stretch/>
        </p:blipFill>
        <p:spPr>
          <a:xfrm>
            <a:off x="0" y="4927614"/>
            <a:ext cx="8089200" cy="926346"/>
          </a:xfrm>
          <a:prstGeom prst="rect">
            <a:avLst/>
          </a:prstGeom>
          <a:ln w="0">
            <a:noFill/>
          </a:ln>
        </p:spPr>
      </p:pic>
      <p:pic>
        <p:nvPicPr>
          <p:cNvPr id="8" name="Graphic 6"/>
          <p:cNvPicPr/>
          <p:nvPr/>
        </p:nvPicPr>
        <p:blipFill>
          <a:blip r:embed="rId3" cstate="print"/>
          <a:stretch/>
        </p:blipFill>
        <p:spPr>
          <a:xfrm>
            <a:off x="6759594" y="141268"/>
            <a:ext cx="1193849" cy="453744"/>
          </a:xfrm>
          <a:prstGeom prst="rect">
            <a:avLst/>
          </a:prstGeom>
          <a:ln w="0">
            <a:noFill/>
          </a:ln>
        </p:spPr>
      </p:pic>
      <p:sp>
        <p:nvSpPr>
          <p:cNvPr id="9" name="Заголовок 1"/>
          <p:cNvSpPr/>
          <p:nvPr/>
        </p:nvSpPr>
        <p:spPr>
          <a:xfrm>
            <a:off x="258736" y="0"/>
            <a:ext cx="6215106" cy="56989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9560" tIns="39960" rIns="79560" bIns="39960" anchor="ctr">
            <a:normAutofit/>
          </a:bodyPr>
          <a:lstStyle/>
          <a:p>
            <a:pPr defTabSz="796680">
              <a:lnSpc>
                <a:spcPct val="100000"/>
              </a:lnSpc>
            </a:pPr>
            <a:r>
              <a:rPr lang="ru-RU" sz="1600" b="1" spc="-1" dirty="0" smtClean="0">
                <a:solidFill>
                  <a:srgbClr val="C00000"/>
                </a:solidFill>
                <a:latin typeface="Montserrat Medium"/>
              </a:rPr>
              <a:t>Новый</a:t>
            </a:r>
            <a:r>
              <a:rPr lang="ru-RU" b="1" dirty="0" smtClean="0"/>
              <a:t> </a:t>
            </a:r>
            <a:r>
              <a:rPr lang="ru-RU" sz="1600" b="1" spc="-1" dirty="0" smtClean="0">
                <a:solidFill>
                  <a:srgbClr val="C00000"/>
                </a:solidFill>
                <a:latin typeface="Montserrat Medium"/>
              </a:rPr>
              <a:t>механизм целевого обучения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30174" y="641334"/>
            <a:ext cx="735811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Основные нововведения</a:t>
            </a:r>
          </a:p>
          <a:p>
            <a:pPr algn="ctr"/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spcAft>
                <a:spcPts val="1200"/>
              </a:spcAft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Заказчики формируют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предложения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о заключении договоров о целевом обучении на цифровой платформе «Работа в России» (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Обязанность заказчика размещать предложения на цифровой платформе «Работа в России» не распространяется на заказчиков, указанных в абзаце 5 пункта 10 Положения) </a:t>
            </a:r>
          </a:p>
          <a:p>
            <a:pPr>
              <a:spcAft>
                <a:spcPts val="1200"/>
              </a:spcAft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Граждане подают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заявки на заключение договора о целевом обучении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в соответствии с предложениями заказчиков</a:t>
            </a:r>
          </a:p>
          <a:p>
            <a:pPr>
              <a:spcAft>
                <a:spcPts val="1200"/>
              </a:spcAft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Договор о целевом обучении с гражданином, поступающим на обучение, заключается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после зачисления</a:t>
            </a:r>
          </a:p>
          <a:p>
            <a:pPr>
              <a:spcAft>
                <a:spcPts val="1200"/>
              </a:spcAft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Срок трудовой деятельности в соответствии с договором о целевом обучении –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от 3 до 5 лет</a:t>
            </a:r>
          </a:p>
          <a:p>
            <a:pPr>
              <a:spcAft>
                <a:spcPts val="1200"/>
              </a:spcAft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Возможно прохождение гражданином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практической подготовки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у заказчика/работодателя и сопровождение гражданина наставником</a:t>
            </a:r>
          </a:p>
          <a:p>
            <a:pPr>
              <a:spcAft>
                <a:spcPts val="1200"/>
              </a:spcAft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Заказчик может установить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требования к успеваемости гражданина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Заголовок 1"/>
          <p:cNvSpPr/>
          <p:nvPr/>
        </p:nvSpPr>
        <p:spPr>
          <a:xfrm>
            <a:off x="0" y="1036800"/>
            <a:ext cx="8089200" cy="323172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9560" tIns="39960" rIns="79560" bIns="3996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" name="Graphic 6"/>
          <p:cNvPicPr/>
          <p:nvPr/>
        </p:nvPicPr>
        <p:blipFill>
          <a:blip r:embed="rId2" cstate="print"/>
          <a:stretch/>
        </p:blipFill>
        <p:spPr>
          <a:xfrm>
            <a:off x="6759594" y="141268"/>
            <a:ext cx="1193849" cy="453744"/>
          </a:xfrm>
          <a:prstGeom prst="rect">
            <a:avLst/>
          </a:prstGeom>
          <a:ln w="0">
            <a:noFill/>
          </a:ln>
        </p:spPr>
      </p:pic>
      <p:sp>
        <p:nvSpPr>
          <p:cNvPr id="9" name="Заголовок 1"/>
          <p:cNvSpPr/>
          <p:nvPr/>
        </p:nvSpPr>
        <p:spPr>
          <a:xfrm>
            <a:off x="258736" y="0"/>
            <a:ext cx="6215106" cy="56989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9560" tIns="39960" rIns="79560" bIns="39960" anchor="ctr">
            <a:normAutofit/>
          </a:bodyPr>
          <a:lstStyle/>
          <a:p>
            <a:pPr defTabSz="796680">
              <a:lnSpc>
                <a:spcPct val="100000"/>
              </a:lnSpc>
            </a:pPr>
            <a:r>
              <a:rPr lang="ru-RU" sz="1600" b="1" spc="-1" dirty="0" smtClean="0">
                <a:solidFill>
                  <a:srgbClr val="C00000"/>
                </a:solidFill>
                <a:latin typeface="Montserrat Medium"/>
              </a:rPr>
              <a:t>Новый</a:t>
            </a:r>
            <a:r>
              <a:rPr lang="ru-RU" b="1" dirty="0" smtClean="0"/>
              <a:t> </a:t>
            </a:r>
            <a:r>
              <a:rPr lang="ru-RU" sz="1600" b="1" spc="-1" dirty="0" smtClean="0">
                <a:solidFill>
                  <a:srgbClr val="C00000"/>
                </a:solidFill>
                <a:latin typeface="Montserrat Medium"/>
              </a:rPr>
              <a:t>механизм целевого обучения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612" y="784210"/>
            <a:ext cx="6946804" cy="3016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401612" y="3998920"/>
            <a:ext cx="7429552" cy="126188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Информация, внесённая при создании предложения, будет автоматически перенесена в шаблон договора, заключаемого по данному предложению.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Отнеситесь ответственно к данному этапу. 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После публикации предложения изменение шаблона договора невозможно!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5" name="Picture 4" descr="J:\Пользователи\Обмен\ВИКЕНТЬЕВА\от Инны Юргенсон\Для презентации_низ.png"/>
          <p:cNvPicPr/>
          <p:nvPr/>
        </p:nvPicPr>
        <p:blipFill>
          <a:blip r:embed="rId4" cstate="print"/>
          <a:stretch/>
        </p:blipFill>
        <p:spPr>
          <a:xfrm>
            <a:off x="0" y="4927614"/>
            <a:ext cx="8089200" cy="926346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Заголовок 1"/>
          <p:cNvSpPr/>
          <p:nvPr/>
        </p:nvSpPr>
        <p:spPr>
          <a:xfrm>
            <a:off x="0" y="1036800"/>
            <a:ext cx="8089200" cy="323172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9560" tIns="39960" rIns="79560" bIns="3996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5" name="Picture 4" descr="J:\Пользователи\Обмен\ВИКЕНТЬЕВА\от Инны Юргенсон\Для презентации_низ.png"/>
          <p:cNvPicPr/>
          <p:nvPr/>
        </p:nvPicPr>
        <p:blipFill>
          <a:blip r:embed="rId2" cstate="print"/>
          <a:stretch/>
        </p:blipFill>
        <p:spPr>
          <a:xfrm>
            <a:off x="0" y="4927614"/>
            <a:ext cx="8089200" cy="926346"/>
          </a:xfrm>
          <a:prstGeom prst="rect">
            <a:avLst/>
          </a:prstGeom>
          <a:ln w="0">
            <a:noFill/>
          </a:ln>
        </p:spPr>
      </p:pic>
      <p:pic>
        <p:nvPicPr>
          <p:cNvPr id="8" name="Graphic 6"/>
          <p:cNvPicPr/>
          <p:nvPr/>
        </p:nvPicPr>
        <p:blipFill>
          <a:blip r:embed="rId3" cstate="print"/>
          <a:stretch/>
        </p:blipFill>
        <p:spPr>
          <a:xfrm>
            <a:off x="6759594" y="141268"/>
            <a:ext cx="1193849" cy="453744"/>
          </a:xfrm>
          <a:prstGeom prst="rect">
            <a:avLst/>
          </a:prstGeom>
          <a:ln w="0">
            <a:noFill/>
          </a:ln>
        </p:spPr>
      </p:pic>
      <p:sp>
        <p:nvSpPr>
          <p:cNvPr id="9" name="Заголовок 1"/>
          <p:cNvSpPr/>
          <p:nvPr/>
        </p:nvSpPr>
        <p:spPr>
          <a:xfrm>
            <a:off x="258736" y="0"/>
            <a:ext cx="6215106" cy="56989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9560" tIns="39960" rIns="79560" bIns="39960" anchor="ctr">
            <a:normAutofit/>
          </a:bodyPr>
          <a:lstStyle/>
          <a:p>
            <a:pPr defTabSz="796680">
              <a:lnSpc>
                <a:spcPct val="100000"/>
              </a:lnSpc>
            </a:pPr>
            <a:r>
              <a:rPr lang="ru-RU" sz="1600" b="1" spc="-1" dirty="0" smtClean="0">
                <a:solidFill>
                  <a:srgbClr val="C00000"/>
                </a:solidFill>
                <a:latin typeface="Montserrat Medium"/>
              </a:rPr>
              <a:t>Новый</a:t>
            </a:r>
            <a:r>
              <a:rPr lang="ru-RU" b="1" dirty="0" smtClean="0"/>
              <a:t> </a:t>
            </a:r>
            <a:r>
              <a:rPr lang="ru-RU" sz="1600" b="1" spc="-1" dirty="0" smtClean="0">
                <a:solidFill>
                  <a:srgbClr val="C00000"/>
                </a:solidFill>
                <a:latin typeface="Montserrat Medium"/>
              </a:rPr>
              <a:t>механизм целевого обучения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8736" y="498458"/>
            <a:ext cx="700092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Поступающим в пределах установленной квоты</a:t>
            </a:r>
          </a:p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(программы высшего образования по целевой квоте</a:t>
            </a:r>
          </a:p>
          <a:p>
            <a:r>
              <a:rPr lang="ru-RU" sz="1400" spc="-1" dirty="0" smtClean="0">
                <a:solidFill>
                  <a:schemeClr val="tx2">
                    <a:lumMod val="75000"/>
                  </a:schemeClr>
                </a:solidFill>
                <a:latin typeface="Montserrat Medium"/>
              </a:rPr>
              <a:t>ст. 71.1 Закона об образовании)</a:t>
            </a:r>
          </a:p>
          <a:p>
            <a:endParaRPr lang="ru-RU" sz="1400" spc="-1" dirty="0" smtClean="0">
              <a:solidFill>
                <a:schemeClr val="tx2">
                  <a:lumMod val="75000"/>
                </a:schemeClr>
              </a:solidFill>
              <a:latin typeface="Montserrat Medium"/>
            </a:endParaRPr>
          </a:p>
          <a:p>
            <a:pPr algn="just">
              <a:buFontTx/>
              <a:buChar char="-"/>
            </a:pPr>
            <a:r>
              <a:rPr lang="ru-RU" sz="1600" spc="-1" dirty="0" smtClean="0">
                <a:solidFill>
                  <a:schemeClr val="tx2">
                    <a:lumMod val="75000"/>
                  </a:schemeClr>
                </a:solidFill>
                <a:latin typeface="Montserrat Medium"/>
              </a:rPr>
              <a:t>разместить предложение </a:t>
            </a:r>
            <a:r>
              <a:rPr lang="ru-RU" sz="1600" b="1" spc="-1" dirty="0" smtClean="0">
                <a:solidFill>
                  <a:schemeClr val="tx2">
                    <a:lumMod val="75000"/>
                  </a:schemeClr>
                </a:solidFill>
                <a:latin typeface="Montserrat Medium"/>
              </a:rPr>
              <a:t>до 10.06.2024 </a:t>
            </a:r>
            <a:r>
              <a:rPr lang="ru-RU" sz="1600" spc="-1" dirty="0" smtClean="0">
                <a:solidFill>
                  <a:schemeClr val="tx2">
                    <a:lumMod val="75000"/>
                  </a:schemeClr>
                </a:solidFill>
                <a:latin typeface="Montserrat Medium"/>
              </a:rPr>
              <a:t>могут заказчики, указанные           в п.1 ст. 71.1</a:t>
            </a:r>
          </a:p>
          <a:p>
            <a:pPr>
              <a:buFontTx/>
              <a:buChar char="-"/>
            </a:pPr>
            <a:endParaRPr lang="ru-RU" sz="800" spc="-1" dirty="0" smtClean="0">
              <a:solidFill>
                <a:schemeClr val="tx2">
                  <a:lumMod val="75000"/>
                </a:schemeClr>
              </a:solidFill>
              <a:latin typeface="Montserrat Medium"/>
            </a:endParaRPr>
          </a:p>
          <a:p>
            <a:pPr algn="just">
              <a:buFontTx/>
              <a:buChar char="-"/>
            </a:pPr>
            <a:r>
              <a:rPr lang="ru-RU" sz="1600" dirty="0" smtClean="0"/>
              <a:t> </a:t>
            </a:r>
            <a:r>
              <a:rPr lang="ru-RU" sz="1600" spc="-1" dirty="0" smtClean="0">
                <a:solidFill>
                  <a:schemeClr val="tx2">
                    <a:lumMod val="75000"/>
                  </a:schemeClr>
                </a:solidFill>
                <a:latin typeface="Montserrat Medium"/>
              </a:rPr>
              <a:t>меры поддержки в период обучения </a:t>
            </a:r>
            <a:r>
              <a:rPr lang="ru-RU" sz="1600" b="1" spc="-1" dirty="0" smtClean="0">
                <a:solidFill>
                  <a:schemeClr val="tx2">
                    <a:lumMod val="75000"/>
                  </a:schemeClr>
                </a:solidFill>
                <a:latin typeface="Montserrat Medium"/>
              </a:rPr>
              <a:t>включают меры материального стимулирования</a:t>
            </a:r>
            <a:r>
              <a:rPr lang="ru-RU" sz="1600" spc="-1" dirty="0" smtClean="0">
                <a:solidFill>
                  <a:schemeClr val="tx2">
                    <a:lumMod val="75000"/>
                  </a:schemeClr>
                </a:solidFill>
                <a:latin typeface="Montserrat Medium"/>
              </a:rPr>
              <a:t> граждан в объеме на уровне не ниже размера </a:t>
            </a:r>
            <a:r>
              <a:rPr lang="ru-RU" sz="1600" b="1" spc="-1" dirty="0" smtClean="0">
                <a:solidFill>
                  <a:schemeClr val="tx2">
                    <a:lumMod val="75000"/>
                  </a:schemeClr>
                </a:solidFill>
                <a:latin typeface="Montserrat Medium"/>
              </a:rPr>
              <a:t>государственной академической стипендии</a:t>
            </a:r>
            <a:r>
              <a:rPr lang="ru-RU" sz="1600" spc="-1" dirty="0" smtClean="0">
                <a:solidFill>
                  <a:schemeClr val="tx2">
                    <a:lumMod val="75000"/>
                  </a:schemeClr>
                </a:solidFill>
                <a:latin typeface="Montserrat Medium"/>
              </a:rPr>
              <a:t>, назначаемой в порядке, предусмотренном ч. 3 ст. 36  Закона об образовании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(по программам </a:t>
            </a:r>
            <a:r>
              <a:rPr lang="ru-RU" sz="1400" dirty="0" err="1" smtClean="0">
                <a:solidFill>
                  <a:schemeClr val="tx2">
                    <a:lumMod val="75000"/>
                  </a:schemeClr>
                </a:solidFill>
              </a:rPr>
              <a:t>бакалавриата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 и </a:t>
            </a:r>
            <a:r>
              <a:rPr lang="ru-RU" sz="1400" dirty="0" err="1" smtClean="0">
                <a:solidFill>
                  <a:schemeClr val="tx2">
                    <a:lumMod val="75000"/>
                  </a:schemeClr>
                </a:solidFill>
              </a:rPr>
              <a:t>специалитета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>
              <a:buFontTx/>
              <a:buChar char="-"/>
            </a:pPr>
            <a:endParaRPr lang="ru-RU" sz="800" spc="-1" dirty="0" smtClean="0">
              <a:solidFill>
                <a:schemeClr val="tx2">
                  <a:lumMod val="75000"/>
                </a:schemeClr>
              </a:solidFill>
              <a:latin typeface="Montserrat Medium"/>
            </a:endParaRPr>
          </a:p>
          <a:p>
            <a:pPr>
              <a:buFontTx/>
              <a:buChar char="-"/>
            </a:pPr>
            <a:endParaRPr lang="ru-RU" sz="800" spc="-1" dirty="0" smtClean="0">
              <a:solidFill>
                <a:schemeClr val="tx2">
                  <a:lumMod val="75000"/>
                </a:schemeClr>
              </a:solidFill>
              <a:latin typeface="Montserrat Medium"/>
            </a:endParaRPr>
          </a:p>
          <a:p>
            <a:pPr algn="just">
              <a:buFontTx/>
              <a:buChar char="-"/>
            </a:pPr>
            <a:r>
              <a:rPr lang="ru-RU" sz="1600" spc="-1" dirty="0" smtClean="0">
                <a:solidFill>
                  <a:schemeClr val="tx2">
                    <a:lumMod val="75000"/>
                  </a:schemeClr>
                </a:solidFill>
                <a:latin typeface="Montserrat Medium"/>
              </a:rPr>
              <a:t> ответственность за неисполнение требований договора устанавливается в соответствии с законодательством Российской Федерации, в том числе в соответствии с ч. 6 ст. 71.1 Закона об образовании</a:t>
            </a:r>
          </a:p>
          <a:p>
            <a:pPr algn="just">
              <a:buFontTx/>
              <a:buChar char="-"/>
            </a:pPr>
            <a:endParaRPr lang="ru-RU" sz="1600" spc="-1" dirty="0" smtClean="0">
              <a:solidFill>
                <a:schemeClr val="tx2">
                  <a:lumMod val="75000"/>
                </a:schemeClr>
              </a:solidFill>
              <a:latin typeface="Montserrat Medium"/>
            </a:endParaRPr>
          </a:p>
          <a:p>
            <a:endParaRPr lang="ru-RU" sz="1600" spc="-1" dirty="0" smtClean="0">
              <a:solidFill>
                <a:schemeClr val="tx2">
                  <a:lumMod val="75000"/>
                </a:schemeClr>
              </a:solidFill>
              <a:latin typeface="Montserrat Medium"/>
            </a:endParaRPr>
          </a:p>
          <a:p>
            <a:pPr algn="just">
              <a:buFontTx/>
              <a:buChar char="-"/>
            </a:pPr>
            <a:endParaRPr lang="ru-RU" sz="1600" spc="-1" dirty="0" smtClean="0">
              <a:solidFill>
                <a:schemeClr val="tx2">
                  <a:lumMod val="75000"/>
                </a:schemeClr>
              </a:solidFill>
              <a:latin typeface="Montserrat Medium"/>
            </a:endParaRPr>
          </a:p>
          <a:p>
            <a:pPr>
              <a:buFontTx/>
              <a:buChar char="-"/>
            </a:pPr>
            <a:endParaRPr lang="ru-RU" sz="14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0174" y="1284276"/>
            <a:ext cx="13573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Заголовок 1"/>
          <p:cNvSpPr/>
          <p:nvPr/>
        </p:nvSpPr>
        <p:spPr>
          <a:xfrm>
            <a:off x="0" y="1036800"/>
            <a:ext cx="8089200" cy="323172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9560" tIns="39960" rIns="79560" bIns="3996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5" name="Picture 4" descr="J:\Пользователи\Обмен\ВИКЕНТЬЕВА\от Инны Юргенсон\Для презентации_низ.png"/>
          <p:cNvPicPr/>
          <p:nvPr/>
        </p:nvPicPr>
        <p:blipFill>
          <a:blip r:embed="rId2" cstate="print"/>
          <a:stretch/>
        </p:blipFill>
        <p:spPr>
          <a:xfrm>
            <a:off x="0" y="4927614"/>
            <a:ext cx="8089200" cy="926346"/>
          </a:xfrm>
          <a:prstGeom prst="rect">
            <a:avLst/>
          </a:prstGeom>
          <a:ln w="0">
            <a:noFill/>
          </a:ln>
        </p:spPr>
      </p:pic>
      <p:pic>
        <p:nvPicPr>
          <p:cNvPr id="8" name="Graphic 6"/>
          <p:cNvPicPr/>
          <p:nvPr/>
        </p:nvPicPr>
        <p:blipFill>
          <a:blip r:embed="rId3" cstate="print"/>
          <a:stretch/>
        </p:blipFill>
        <p:spPr>
          <a:xfrm>
            <a:off x="6759594" y="141268"/>
            <a:ext cx="1193849" cy="453744"/>
          </a:xfrm>
          <a:prstGeom prst="rect">
            <a:avLst/>
          </a:prstGeom>
          <a:ln w="0">
            <a:noFill/>
          </a:ln>
        </p:spPr>
      </p:pic>
      <p:sp>
        <p:nvSpPr>
          <p:cNvPr id="9" name="Заголовок 1"/>
          <p:cNvSpPr/>
          <p:nvPr/>
        </p:nvSpPr>
        <p:spPr>
          <a:xfrm>
            <a:off x="258736" y="0"/>
            <a:ext cx="6215106" cy="56989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9560" tIns="39960" rIns="79560" bIns="39960" anchor="ctr">
            <a:normAutofit/>
          </a:bodyPr>
          <a:lstStyle/>
          <a:p>
            <a:pPr defTabSz="796680">
              <a:lnSpc>
                <a:spcPct val="100000"/>
              </a:lnSpc>
            </a:pPr>
            <a:r>
              <a:rPr lang="ru-RU" sz="1600" b="1" spc="-1" dirty="0" smtClean="0">
                <a:solidFill>
                  <a:srgbClr val="C00000"/>
                </a:solidFill>
                <a:latin typeface="Montserrat Medium"/>
              </a:rPr>
              <a:t>Новый</a:t>
            </a:r>
            <a:r>
              <a:rPr lang="ru-RU" b="1" dirty="0" smtClean="0"/>
              <a:t> </a:t>
            </a:r>
            <a:r>
              <a:rPr lang="ru-RU" sz="1600" b="1" spc="-1" dirty="0" smtClean="0">
                <a:solidFill>
                  <a:srgbClr val="C00000"/>
                </a:solidFill>
                <a:latin typeface="Montserrat Medium"/>
              </a:rPr>
              <a:t>механизм целевого обучения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8736" y="498458"/>
            <a:ext cx="70009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Поступающим без квоты</a:t>
            </a:r>
          </a:p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(программы </a:t>
            </a:r>
            <a:r>
              <a:rPr lang="ru-RU" sz="1400" spc="-1" dirty="0" smtClean="0">
                <a:solidFill>
                  <a:schemeClr val="tx2">
                    <a:lumMod val="75000"/>
                  </a:schemeClr>
                </a:solidFill>
                <a:latin typeface="Montserrat Medium"/>
              </a:rPr>
              <a:t>среднего профессионального и высшего образования)</a:t>
            </a:r>
            <a:endParaRPr lang="ru-RU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1400" spc="-1" dirty="0" smtClean="0">
              <a:solidFill>
                <a:schemeClr val="tx2">
                  <a:lumMod val="75000"/>
                </a:schemeClr>
              </a:solidFill>
              <a:latin typeface="Montserrat Medium"/>
            </a:endParaRPr>
          </a:p>
          <a:p>
            <a:r>
              <a:rPr lang="ru-RU" sz="1600" spc="-1" dirty="0" smtClean="0">
                <a:solidFill>
                  <a:schemeClr val="tx2">
                    <a:lumMod val="75000"/>
                  </a:schemeClr>
                </a:solidFill>
                <a:latin typeface="Montserrat Medium"/>
              </a:rPr>
              <a:t>разместить предложение заказчики могут </a:t>
            </a:r>
            <a:r>
              <a:rPr lang="ru-RU" sz="1600" b="1" spc="-1" dirty="0" smtClean="0">
                <a:solidFill>
                  <a:schemeClr val="tx2">
                    <a:lumMod val="75000"/>
                  </a:schemeClr>
                </a:solidFill>
                <a:latin typeface="Montserrat Medium"/>
              </a:rPr>
              <a:t>до 10.06.2024</a:t>
            </a:r>
          </a:p>
          <a:p>
            <a:endParaRPr lang="ru-RU" sz="1600" b="1" spc="-1" dirty="0" smtClean="0">
              <a:solidFill>
                <a:schemeClr val="tx2">
                  <a:lumMod val="75000"/>
                </a:schemeClr>
              </a:solidFill>
              <a:latin typeface="Montserrat Medium"/>
            </a:endParaRPr>
          </a:p>
          <a:p>
            <a:endParaRPr lang="ru-RU" sz="1600" b="1" spc="-1" dirty="0" smtClean="0">
              <a:solidFill>
                <a:schemeClr val="tx2">
                  <a:lumMod val="75000"/>
                </a:schemeClr>
              </a:solidFill>
              <a:latin typeface="Montserrat Medium"/>
            </a:endParaRPr>
          </a:p>
          <a:p>
            <a:endParaRPr lang="ru-RU" sz="1600" b="1" spc="-1" dirty="0" smtClean="0">
              <a:solidFill>
                <a:schemeClr val="tx2">
                  <a:lumMod val="75000"/>
                </a:schemeClr>
              </a:solidFill>
              <a:latin typeface="Montserrat Medium"/>
            </a:endParaRP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Находящихся в процессе обучения</a:t>
            </a:r>
          </a:p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(программы </a:t>
            </a:r>
            <a:r>
              <a:rPr lang="ru-RU" sz="1600" spc="-1" dirty="0" smtClean="0">
                <a:solidFill>
                  <a:schemeClr val="tx2">
                    <a:lumMod val="75000"/>
                  </a:schemeClr>
                </a:solidFill>
                <a:latin typeface="Montserrat Medium"/>
              </a:rPr>
              <a:t>среднего профессионального и высшего образования)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600" spc="-1" dirty="0" smtClean="0">
                <a:solidFill>
                  <a:schemeClr val="tx2">
                    <a:lumMod val="75000"/>
                  </a:schemeClr>
                </a:solidFill>
                <a:latin typeface="Montserrat Medium"/>
              </a:rPr>
              <a:t>Заказчики могут разместить предложение </a:t>
            </a:r>
            <a:r>
              <a:rPr lang="ru-RU" sz="1600" b="1" spc="-1" dirty="0" smtClean="0">
                <a:solidFill>
                  <a:schemeClr val="tx2">
                    <a:lumMod val="75000"/>
                  </a:schemeClr>
                </a:solidFill>
                <a:latin typeface="Montserrat Medium"/>
              </a:rPr>
              <a:t>в сроки, ими определяемые. </a:t>
            </a:r>
            <a:endParaRPr lang="ru-RU" sz="1600" spc="-1" dirty="0" smtClean="0">
              <a:solidFill>
                <a:schemeClr val="tx2">
                  <a:lumMod val="75000"/>
                </a:schemeClr>
              </a:solidFill>
              <a:latin typeface="Montserrat Medium"/>
            </a:endParaRPr>
          </a:p>
          <a:p>
            <a:endParaRPr lang="ru-RU" sz="1600" dirty="0" smtClean="0"/>
          </a:p>
          <a:p>
            <a:r>
              <a:rPr lang="ru-RU" sz="1600" dirty="0" smtClean="0"/>
              <a:t> </a:t>
            </a:r>
            <a:endParaRPr lang="ru-RU" sz="14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0174" y="1284276"/>
            <a:ext cx="13573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Заголовок 1"/>
          <p:cNvSpPr/>
          <p:nvPr/>
        </p:nvSpPr>
        <p:spPr>
          <a:xfrm>
            <a:off x="0" y="1036800"/>
            <a:ext cx="8089200" cy="323172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9560" tIns="39960" rIns="79560" bIns="3996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5" name="Picture 4" descr="J:\Пользователи\Обмен\ВИКЕНТЬЕВА\от Инны Юргенсон\Для презентации_низ.png"/>
          <p:cNvPicPr/>
          <p:nvPr/>
        </p:nvPicPr>
        <p:blipFill>
          <a:blip r:embed="rId2" cstate="print"/>
          <a:stretch/>
        </p:blipFill>
        <p:spPr>
          <a:xfrm>
            <a:off x="0" y="4927614"/>
            <a:ext cx="8089200" cy="926346"/>
          </a:xfrm>
          <a:prstGeom prst="rect">
            <a:avLst/>
          </a:prstGeom>
          <a:ln w="0">
            <a:noFill/>
          </a:ln>
        </p:spPr>
      </p:pic>
      <p:pic>
        <p:nvPicPr>
          <p:cNvPr id="8" name="Graphic 6"/>
          <p:cNvPicPr/>
          <p:nvPr/>
        </p:nvPicPr>
        <p:blipFill>
          <a:blip r:embed="rId3" cstate="print"/>
          <a:stretch/>
        </p:blipFill>
        <p:spPr>
          <a:xfrm>
            <a:off x="6759594" y="141268"/>
            <a:ext cx="1193849" cy="453744"/>
          </a:xfrm>
          <a:prstGeom prst="rect">
            <a:avLst/>
          </a:prstGeom>
          <a:ln w="0">
            <a:noFill/>
          </a:ln>
        </p:spPr>
      </p:pic>
      <p:sp>
        <p:nvSpPr>
          <p:cNvPr id="9" name="Заголовок 1"/>
          <p:cNvSpPr/>
          <p:nvPr/>
        </p:nvSpPr>
        <p:spPr>
          <a:xfrm>
            <a:off x="258736" y="0"/>
            <a:ext cx="6215106" cy="56989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9560" tIns="39960" rIns="79560" bIns="39960" anchor="ctr">
            <a:normAutofit/>
          </a:bodyPr>
          <a:lstStyle/>
          <a:p>
            <a:pPr defTabSz="796680">
              <a:lnSpc>
                <a:spcPct val="100000"/>
              </a:lnSpc>
            </a:pPr>
            <a:r>
              <a:rPr lang="ru-RU" sz="1600" b="1" spc="-1" dirty="0" smtClean="0">
                <a:solidFill>
                  <a:srgbClr val="C00000"/>
                </a:solidFill>
                <a:latin typeface="Montserrat Medium"/>
              </a:rPr>
              <a:t>Новый</a:t>
            </a:r>
            <a:r>
              <a:rPr lang="ru-RU" b="1" dirty="0" smtClean="0"/>
              <a:t> </a:t>
            </a:r>
            <a:r>
              <a:rPr lang="ru-RU" sz="1600" b="1" spc="-1" dirty="0" smtClean="0">
                <a:solidFill>
                  <a:srgbClr val="C00000"/>
                </a:solidFill>
                <a:latin typeface="Montserrat Medium"/>
              </a:rPr>
              <a:t>механизм целевого обучения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8736" y="498458"/>
            <a:ext cx="700092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sz="1600" b="1" spc="-1" dirty="0" smtClean="0">
                <a:solidFill>
                  <a:schemeClr val="tx2">
                    <a:lumMod val="75000"/>
                  </a:schemeClr>
                </a:solidFill>
                <a:latin typeface="Montserrat Medium"/>
              </a:rPr>
              <a:t>Поступающие</a:t>
            </a:r>
          </a:p>
          <a:p>
            <a:pPr algn="just"/>
            <a:r>
              <a:rPr lang="ru-RU" sz="1600" spc="-1" dirty="0" smtClean="0">
                <a:solidFill>
                  <a:schemeClr val="tx2">
                    <a:lumMod val="75000"/>
                  </a:schemeClr>
                </a:solidFill>
                <a:latin typeface="Montserrat Medium"/>
              </a:rPr>
              <a:t>подают </a:t>
            </a:r>
            <a:r>
              <a:rPr lang="ru-RU" sz="1600" b="1" spc="-1" dirty="0" smtClean="0">
                <a:solidFill>
                  <a:schemeClr val="tx2">
                    <a:lumMod val="75000"/>
                  </a:schemeClr>
                </a:solidFill>
                <a:latin typeface="Montserrat Medium"/>
              </a:rPr>
              <a:t>заявки на заключение договора о целевом обучении  </a:t>
            </a:r>
            <a:r>
              <a:rPr lang="ru-RU" sz="1600" spc="-1" dirty="0" smtClean="0">
                <a:solidFill>
                  <a:schemeClr val="tx2">
                    <a:lumMod val="75000"/>
                  </a:schemeClr>
                </a:solidFill>
                <a:latin typeface="Montserrat Medium"/>
              </a:rPr>
              <a:t>одновременно с подачей заявления на обучение на </a:t>
            </a:r>
            <a:r>
              <a:rPr lang="ru-RU" sz="1600" spc="-1" dirty="0" err="1" smtClean="0">
                <a:solidFill>
                  <a:schemeClr val="tx2">
                    <a:lumMod val="75000"/>
                  </a:schemeClr>
                </a:solidFill>
                <a:latin typeface="Montserrat Medium"/>
              </a:rPr>
              <a:t>Госуслугах</a:t>
            </a:r>
            <a:r>
              <a:rPr lang="ru-RU" sz="1600" spc="-1" dirty="0" smtClean="0">
                <a:solidFill>
                  <a:schemeClr val="tx2">
                    <a:lumMod val="75000"/>
                  </a:schemeClr>
                </a:solidFill>
                <a:latin typeface="Montserrat Medium"/>
              </a:rPr>
              <a:t> или на бумаге в образовательную организацию.</a:t>
            </a:r>
          </a:p>
          <a:p>
            <a:pPr algn="just"/>
            <a:endParaRPr lang="ru-RU" sz="1600" spc="-1" dirty="0" smtClean="0">
              <a:solidFill>
                <a:schemeClr val="tx2">
                  <a:lumMod val="75000"/>
                </a:schemeClr>
              </a:solidFill>
              <a:latin typeface="Montserrat Medium"/>
            </a:endParaRPr>
          </a:p>
          <a:p>
            <a:endParaRPr lang="ru-RU" sz="1600" b="1" spc="-1" dirty="0" smtClean="0">
              <a:solidFill>
                <a:schemeClr val="tx2">
                  <a:lumMod val="75000"/>
                </a:schemeClr>
              </a:solidFill>
              <a:latin typeface="Montserrat Medium"/>
            </a:endParaRP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Находящихся в процессе обучения</a:t>
            </a:r>
          </a:p>
          <a:p>
            <a:pPr algn="just"/>
            <a:r>
              <a:rPr lang="ru-RU" sz="1600" spc="-1" dirty="0" smtClean="0">
                <a:solidFill>
                  <a:schemeClr val="tx2">
                    <a:lumMod val="75000"/>
                  </a:schemeClr>
                </a:solidFill>
                <a:latin typeface="Montserrat Medium"/>
              </a:rPr>
              <a:t>подают </a:t>
            </a:r>
            <a:r>
              <a:rPr lang="ru-RU" sz="1600" b="1" spc="-1" dirty="0" smtClean="0">
                <a:solidFill>
                  <a:schemeClr val="tx2">
                    <a:lumMod val="75000"/>
                  </a:schemeClr>
                </a:solidFill>
                <a:latin typeface="Montserrat Medium"/>
              </a:rPr>
              <a:t>заявки на заключение договора о целевом обучении </a:t>
            </a:r>
            <a:r>
              <a:rPr lang="ru-RU" sz="1600" spc="-1" dirty="0" smtClean="0">
                <a:solidFill>
                  <a:schemeClr val="tx2">
                    <a:lumMod val="75000"/>
                  </a:schemeClr>
                </a:solidFill>
                <a:latin typeface="Montserrat Medium"/>
              </a:rPr>
              <a:t>на бумаге в образовательную организацию или заказчику. Заказчик определяет порядок отбора..</a:t>
            </a:r>
          </a:p>
          <a:p>
            <a:endParaRPr lang="ru-RU" sz="1600" dirty="0" smtClean="0"/>
          </a:p>
          <a:p>
            <a:r>
              <a:rPr lang="ru-RU" sz="1600" dirty="0" smtClean="0"/>
              <a:t> </a:t>
            </a:r>
            <a:endParaRPr lang="ru-RU" sz="14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73248" y="2141532"/>
            <a:ext cx="13573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Заголовок 1"/>
          <p:cNvSpPr/>
          <p:nvPr/>
        </p:nvSpPr>
        <p:spPr>
          <a:xfrm>
            <a:off x="700" y="1055142"/>
            <a:ext cx="8089200" cy="323172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9560" tIns="39960" rIns="79560" bIns="3996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5" name="Picture 4" descr="J:\Пользователи\Обмен\ВИКЕНТЬЕВА\от Инны Юргенсон\Для презентации_низ.png"/>
          <p:cNvPicPr/>
          <p:nvPr/>
        </p:nvPicPr>
        <p:blipFill>
          <a:blip r:embed="rId2" cstate="print"/>
          <a:stretch/>
        </p:blipFill>
        <p:spPr>
          <a:xfrm>
            <a:off x="0" y="4927614"/>
            <a:ext cx="8089200" cy="926346"/>
          </a:xfrm>
          <a:prstGeom prst="rect">
            <a:avLst/>
          </a:prstGeom>
          <a:ln w="0">
            <a:noFill/>
          </a:ln>
        </p:spPr>
      </p:pic>
      <p:pic>
        <p:nvPicPr>
          <p:cNvPr id="8" name="Graphic 6"/>
          <p:cNvPicPr/>
          <p:nvPr/>
        </p:nvPicPr>
        <p:blipFill>
          <a:blip r:embed="rId3" cstate="print"/>
          <a:stretch/>
        </p:blipFill>
        <p:spPr>
          <a:xfrm>
            <a:off x="6759594" y="141268"/>
            <a:ext cx="1193849" cy="453744"/>
          </a:xfrm>
          <a:prstGeom prst="rect">
            <a:avLst/>
          </a:prstGeom>
          <a:ln w="0">
            <a:noFill/>
          </a:ln>
        </p:spPr>
      </p:pic>
      <p:sp>
        <p:nvSpPr>
          <p:cNvPr id="9" name="Заголовок 1"/>
          <p:cNvSpPr/>
          <p:nvPr/>
        </p:nvSpPr>
        <p:spPr>
          <a:xfrm>
            <a:off x="258736" y="0"/>
            <a:ext cx="6215106" cy="56989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9560" tIns="39960" rIns="79560" bIns="39960" anchor="ctr">
            <a:normAutofit/>
          </a:bodyPr>
          <a:lstStyle/>
          <a:p>
            <a:pPr defTabSz="796680">
              <a:lnSpc>
                <a:spcPct val="100000"/>
              </a:lnSpc>
            </a:pPr>
            <a:r>
              <a:rPr lang="ru-RU" sz="1600" b="1" spc="-1" dirty="0" smtClean="0">
                <a:solidFill>
                  <a:srgbClr val="C00000"/>
                </a:solidFill>
                <a:latin typeface="Montserrat Medium"/>
              </a:rPr>
              <a:t>Новый</a:t>
            </a:r>
            <a:r>
              <a:rPr lang="ru-RU" b="1" dirty="0" smtClean="0"/>
              <a:t> </a:t>
            </a:r>
            <a:r>
              <a:rPr lang="ru-RU" sz="1600" b="1" spc="-1" dirty="0" smtClean="0">
                <a:solidFill>
                  <a:srgbClr val="C00000"/>
                </a:solidFill>
                <a:latin typeface="Montserrat Medium"/>
              </a:rPr>
              <a:t>механизм целевого обучения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8736" y="498458"/>
            <a:ext cx="70009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1600" dirty="0" smtClean="0"/>
          </a:p>
          <a:p>
            <a:r>
              <a:rPr lang="ru-RU" sz="1600" dirty="0" smtClean="0"/>
              <a:t> </a:t>
            </a:r>
            <a:endParaRPr lang="ru-RU" sz="14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73248" y="2141532"/>
            <a:ext cx="13573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4550" y="767110"/>
            <a:ext cx="7344815" cy="4104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Заголовок 1"/>
          <p:cNvSpPr/>
          <p:nvPr/>
        </p:nvSpPr>
        <p:spPr>
          <a:xfrm>
            <a:off x="700" y="1055142"/>
            <a:ext cx="8089200" cy="323172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9560" tIns="39960" rIns="79560" bIns="3996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5" name="Picture 4" descr="J:\Пользователи\Обмен\ВИКЕНТЬЕВА\от Инны Юргенсон\Для презентации_низ.png"/>
          <p:cNvPicPr/>
          <p:nvPr/>
        </p:nvPicPr>
        <p:blipFill>
          <a:blip r:embed="rId2" cstate="print"/>
          <a:stretch/>
        </p:blipFill>
        <p:spPr>
          <a:xfrm>
            <a:off x="0" y="4927614"/>
            <a:ext cx="8089200" cy="926346"/>
          </a:xfrm>
          <a:prstGeom prst="rect">
            <a:avLst/>
          </a:prstGeom>
          <a:ln w="0">
            <a:noFill/>
          </a:ln>
        </p:spPr>
      </p:pic>
      <p:pic>
        <p:nvPicPr>
          <p:cNvPr id="8" name="Graphic 6"/>
          <p:cNvPicPr/>
          <p:nvPr/>
        </p:nvPicPr>
        <p:blipFill>
          <a:blip r:embed="rId3" cstate="print"/>
          <a:stretch/>
        </p:blipFill>
        <p:spPr>
          <a:xfrm>
            <a:off x="6759594" y="141268"/>
            <a:ext cx="1193849" cy="453744"/>
          </a:xfrm>
          <a:prstGeom prst="rect">
            <a:avLst/>
          </a:prstGeom>
          <a:ln w="0">
            <a:noFill/>
          </a:ln>
        </p:spPr>
      </p:pic>
      <p:sp>
        <p:nvSpPr>
          <p:cNvPr id="9" name="Заголовок 1"/>
          <p:cNvSpPr/>
          <p:nvPr/>
        </p:nvSpPr>
        <p:spPr>
          <a:xfrm>
            <a:off x="258736" y="0"/>
            <a:ext cx="6215106" cy="56989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9560" tIns="39960" rIns="79560" bIns="39960" anchor="ctr">
            <a:normAutofit/>
          </a:bodyPr>
          <a:lstStyle/>
          <a:p>
            <a:pPr defTabSz="796680">
              <a:lnSpc>
                <a:spcPct val="100000"/>
              </a:lnSpc>
            </a:pPr>
            <a:r>
              <a:rPr lang="ru-RU" sz="1600" b="1" spc="-1" dirty="0" smtClean="0">
                <a:solidFill>
                  <a:srgbClr val="C00000"/>
                </a:solidFill>
                <a:latin typeface="Montserrat Medium"/>
              </a:rPr>
              <a:t>Новый</a:t>
            </a:r>
            <a:r>
              <a:rPr lang="ru-RU" b="1" dirty="0" smtClean="0"/>
              <a:t> </a:t>
            </a:r>
            <a:r>
              <a:rPr lang="ru-RU" sz="1600" b="1" spc="-1" dirty="0" smtClean="0">
                <a:solidFill>
                  <a:srgbClr val="C00000"/>
                </a:solidFill>
                <a:latin typeface="Montserrat Medium"/>
              </a:rPr>
              <a:t>механизм целевого обучения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8736" y="498458"/>
            <a:ext cx="70009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1600" dirty="0" smtClean="0"/>
          </a:p>
          <a:p>
            <a:r>
              <a:rPr lang="ru-RU" sz="1600" dirty="0" smtClean="0"/>
              <a:t> </a:t>
            </a:r>
            <a:endParaRPr lang="ru-RU" sz="14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73248" y="2141532"/>
            <a:ext cx="13573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926" y="712772"/>
            <a:ext cx="6827864" cy="402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1231</TotalTime>
  <Words>415</Words>
  <Application>Microsoft Office PowerPoint</Application>
  <PresentationFormat>Произвольный</PresentationFormat>
  <Paragraphs>210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Трудоустройство2</dc:creator>
  <cp:lastModifiedBy>Романенков</cp:lastModifiedBy>
  <cp:revision>155</cp:revision>
  <dcterms:modified xsi:type="dcterms:W3CDTF">2024-06-05T04:47:57Z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Произвольный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31</vt:i4>
  </property>
</Properties>
</file>